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3" r:id="rId5"/>
    <p:sldId id="264" r:id="rId6"/>
    <p:sldId id="278" r:id="rId7"/>
    <p:sldId id="270" r:id="rId8"/>
    <p:sldId id="265" r:id="rId9"/>
    <p:sldId id="266" r:id="rId10"/>
    <p:sldId id="267" r:id="rId11"/>
    <p:sldId id="268" r:id="rId12"/>
    <p:sldId id="269" r:id="rId13"/>
    <p:sldId id="272" r:id="rId14"/>
    <p:sldId id="281" r:id="rId15"/>
    <p:sldId id="273" r:id="rId16"/>
    <p:sldId id="275" r:id="rId17"/>
    <p:sldId id="274" r:id="rId18"/>
    <p:sldId id="282" r:id="rId19"/>
    <p:sldId id="277" r:id="rId20"/>
    <p:sldId id="279" r:id="rId21"/>
    <p:sldId id="260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4F6228"/>
    <a:srgbClr val="E9EDF4"/>
    <a:srgbClr val="007033"/>
    <a:srgbClr val="336600"/>
    <a:srgbClr val="003635"/>
    <a:srgbClr val="CC3399"/>
    <a:srgbClr val="FCA82C"/>
    <a:srgbClr val="9EFF29"/>
    <a:srgbClr val="A466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44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11161" y="2721078"/>
            <a:ext cx="7285702" cy="1673941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9912" y="4225422"/>
            <a:ext cx="7272717" cy="685791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720" y="696282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467465"/>
            <a:ext cx="8246070" cy="3451122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414"/>
            <a:ext cx="6570407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206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48" y="1147939"/>
            <a:ext cx="6570407" cy="3511061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66" y="927946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253" y="1751398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253" y="2223795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9374" y="1751398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9374" y="2223795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7/29/2024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304" y="2507226"/>
            <a:ext cx="7403689" cy="1666567"/>
          </a:xfrm>
        </p:spPr>
        <p:txBody>
          <a:bodyPr>
            <a:normAutofit/>
          </a:bodyPr>
          <a:lstStyle/>
          <a:p>
            <a:r>
              <a:rPr lang="en-US" b="1" dirty="0" smtClean="0"/>
              <a:t>MDTM15 Capstone </a:t>
            </a:r>
            <a:r>
              <a:rPr lang="en-US" b="1" dirty="0"/>
              <a:t>Project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Horse Race Prediction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- Overview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7545635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Outcomes: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We want to predict horses that will finish in First place, and also in the Top 3 places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We want to predict which horse finishes the race in the fastest time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1AF3A422-5C21-6C15-019F-6F6DB744F395}"/>
              </a:ext>
            </a:extLst>
          </p:cNvPr>
          <p:cNvSpPr/>
          <p:nvPr/>
        </p:nvSpPr>
        <p:spPr>
          <a:xfrm>
            <a:off x="652897" y="178378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Train-test-split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6C97998F-F13F-5198-D3E9-4C9B82BA2CE1}"/>
              </a:ext>
            </a:extLst>
          </p:cNvPr>
          <p:cNvSpPr/>
          <p:nvPr/>
        </p:nvSpPr>
        <p:spPr>
          <a:xfrm>
            <a:off x="4647763" y="178378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Hyperparameter Tuning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BDDAA856-F915-BF01-0B57-8056B018CE97}"/>
              </a:ext>
            </a:extLst>
          </p:cNvPr>
          <p:cNvCxnSpPr>
            <a:cxnSpLocks/>
            <a:stCxn id="6" idx="2"/>
            <a:endCxn id="21" idx="0"/>
          </p:cNvCxnSpPr>
          <p:nvPr/>
        </p:nvCxnSpPr>
        <p:spPr>
          <a:xfrm>
            <a:off x="1388920" y="2259818"/>
            <a:ext cx="0" cy="1009058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E11B6007-C325-7EB2-44FE-F33F159D70D9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>
            <a:off x="2124943" y="2021801"/>
            <a:ext cx="52538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DEAD6A57-EC5C-A50D-0D3B-0F93C1A90C9E}"/>
              </a:ext>
            </a:extLst>
          </p:cNvPr>
          <p:cNvSpPr/>
          <p:nvPr/>
        </p:nvSpPr>
        <p:spPr>
          <a:xfrm>
            <a:off x="2650330" y="178378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Train Set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C2D4D0D1-3DC5-3B63-EB73-CFA672CF76E5}"/>
              </a:ext>
            </a:extLst>
          </p:cNvPr>
          <p:cNvSpPr/>
          <p:nvPr/>
        </p:nvSpPr>
        <p:spPr>
          <a:xfrm>
            <a:off x="652897" y="326887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Test Set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802D7925-872A-D355-A60A-107FEC864B6F}"/>
              </a:ext>
            </a:extLst>
          </p:cNvPr>
          <p:cNvCxnSpPr>
            <a:cxnSpLocks/>
            <a:stCxn id="18" idx="3"/>
            <a:endCxn id="7" idx="1"/>
          </p:cNvCxnSpPr>
          <p:nvPr/>
        </p:nvCxnSpPr>
        <p:spPr>
          <a:xfrm>
            <a:off x="4122376" y="2021801"/>
            <a:ext cx="525387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B16E6933-08C9-A6A3-1AE0-35E0BD8FEFDE}"/>
              </a:ext>
            </a:extLst>
          </p:cNvPr>
          <p:cNvSpPr/>
          <p:nvPr/>
        </p:nvSpPr>
        <p:spPr>
          <a:xfrm>
            <a:off x="6645196" y="1783782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Fit the model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8989E1B2-598A-91A9-C7BC-94E3F53B9632}"/>
              </a:ext>
            </a:extLst>
          </p:cNvPr>
          <p:cNvCxnSpPr>
            <a:cxnSpLocks/>
            <a:stCxn id="21" idx="2"/>
            <a:endCxn id="41" idx="0"/>
          </p:cNvCxnSpPr>
          <p:nvPr/>
        </p:nvCxnSpPr>
        <p:spPr>
          <a:xfrm>
            <a:off x="1388920" y="3744911"/>
            <a:ext cx="0" cy="345775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xmlns="" id="{09380ABE-2B20-A8C0-60B1-47C4CA70C53E}"/>
              </a:ext>
            </a:extLst>
          </p:cNvPr>
          <p:cNvCxnSpPr>
            <a:cxnSpLocks/>
            <a:stCxn id="28" idx="2"/>
            <a:endCxn id="21" idx="0"/>
          </p:cNvCxnSpPr>
          <p:nvPr/>
        </p:nvCxnSpPr>
        <p:spPr>
          <a:xfrm rot="5400000">
            <a:off x="3880541" y="-231803"/>
            <a:ext cx="1009059" cy="5992299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xmlns="" id="{734ECFDB-035B-C902-1F77-A1E67FC939BA}"/>
              </a:ext>
            </a:extLst>
          </p:cNvPr>
          <p:cNvCxnSpPr>
            <a:cxnSpLocks/>
            <a:stCxn id="7" idx="3"/>
            <a:endCxn id="28" idx="1"/>
          </p:cNvCxnSpPr>
          <p:nvPr/>
        </p:nvCxnSpPr>
        <p:spPr>
          <a:xfrm flipV="1">
            <a:off x="6119809" y="2021800"/>
            <a:ext cx="525387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B86761B7-CB05-7EDF-A82D-60CD386121F6}"/>
              </a:ext>
            </a:extLst>
          </p:cNvPr>
          <p:cNvSpPr/>
          <p:nvPr/>
        </p:nvSpPr>
        <p:spPr>
          <a:xfrm>
            <a:off x="652897" y="409068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Get Predictions</a:t>
            </a:r>
          </a:p>
        </p:txBody>
      </p:sp>
      <p:sp>
        <p:nvSpPr>
          <p:cNvPr id="92" name="Right Brace 91">
            <a:extLst>
              <a:ext uri="{FF2B5EF4-FFF2-40B4-BE49-F238E27FC236}">
                <a16:creationId xmlns:a16="http://schemas.microsoft.com/office/drawing/2014/main" xmlns="" id="{DAFBF22D-BB55-F920-13F6-8FE38D2DD346}"/>
              </a:ext>
            </a:extLst>
          </p:cNvPr>
          <p:cNvSpPr/>
          <p:nvPr/>
        </p:nvSpPr>
        <p:spPr>
          <a:xfrm>
            <a:off x="2192807" y="3506893"/>
            <a:ext cx="389657" cy="925342"/>
          </a:xfrm>
          <a:prstGeom prst="rightBrace">
            <a:avLst>
              <a:gd name="adj1" fmla="val 52778"/>
              <a:gd name="adj2" fmla="val 5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xmlns="" id="{0B8E250E-3B19-1245-45AC-D36DD32E31AB}"/>
              </a:ext>
            </a:extLst>
          </p:cNvPr>
          <p:cNvSpPr/>
          <p:nvPr/>
        </p:nvSpPr>
        <p:spPr>
          <a:xfrm>
            <a:off x="2638694" y="3744911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Evaluate metrics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xmlns="" id="{23264170-D349-5888-D4C4-F22A50563DE5}"/>
              </a:ext>
            </a:extLst>
          </p:cNvPr>
          <p:cNvCxnSpPr>
            <a:cxnSpLocks/>
            <a:stCxn id="94" idx="3"/>
            <a:endCxn id="107" idx="1"/>
          </p:cNvCxnSpPr>
          <p:nvPr/>
        </p:nvCxnSpPr>
        <p:spPr>
          <a:xfrm flipV="1">
            <a:off x="4110740" y="3982803"/>
            <a:ext cx="342658" cy="12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xmlns="" id="{092826CA-6450-B0CA-D66C-BFBC72D6A444}"/>
              </a:ext>
            </a:extLst>
          </p:cNvPr>
          <p:cNvSpPr/>
          <p:nvPr/>
        </p:nvSpPr>
        <p:spPr>
          <a:xfrm>
            <a:off x="4453398" y="2918787"/>
            <a:ext cx="2497795" cy="21280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SG" sz="1400" b="1" dirty="0"/>
              <a:t>Classification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F1 Score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PR-AUC Score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True Positive Rate</a:t>
            </a:r>
          </a:p>
          <a:p>
            <a:pPr marL="285750" indent="-285750">
              <a:buFontTx/>
              <a:buChar char="-"/>
            </a:pPr>
            <a:endParaRPr lang="en-SG" sz="1400" dirty="0"/>
          </a:p>
          <a:p>
            <a:r>
              <a:rPr lang="en-SG" sz="1400" b="1" dirty="0"/>
              <a:t>Regression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RMSE 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Generalization</a:t>
            </a:r>
          </a:p>
          <a:p>
            <a:pPr marL="285750" indent="-285750">
              <a:buFontTx/>
              <a:buChar char="-"/>
            </a:pPr>
            <a:r>
              <a:rPr lang="en-SG" sz="1400" dirty="0"/>
              <a:t>Accuracy of predictions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xmlns="" id="{5C3F9205-E5F8-F974-8CC9-32B34CB1840D}"/>
              </a:ext>
            </a:extLst>
          </p:cNvPr>
          <p:cNvSpPr/>
          <p:nvPr/>
        </p:nvSpPr>
        <p:spPr>
          <a:xfrm>
            <a:off x="7381219" y="3744911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err="1"/>
              <a:t>Backtesting</a:t>
            </a:r>
            <a:endParaRPr lang="en-SG" sz="1400" dirty="0"/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xmlns="" id="{C32931F0-38F4-1521-5EDB-31708585AC96}"/>
              </a:ext>
            </a:extLst>
          </p:cNvPr>
          <p:cNvCxnSpPr>
            <a:cxnSpLocks/>
            <a:stCxn id="107" idx="3"/>
            <a:endCxn id="116" idx="1"/>
          </p:cNvCxnSpPr>
          <p:nvPr/>
        </p:nvCxnSpPr>
        <p:spPr>
          <a:xfrm>
            <a:off x="6951193" y="3982803"/>
            <a:ext cx="430026" cy="12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48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6" grpId="0" animBg="1"/>
      <p:bldP spid="7" grpId="0" animBg="1"/>
      <p:bldP spid="18" grpId="0" animBg="1"/>
      <p:bldP spid="21" grpId="0" animBg="1"/>
      <p:bldP spid="28" grpId="0" animBg="1"/>
      <p:bldP spid="41" grpId="0" animBg="1"/>
      <p:bldP spid="92" grpId="0" animBg="1"/>
      <p:bldP spid="94" grpId="0" animBg="1"/>
      <p:bldP spid="107" grpId="0" animBg="1"/>
      <p:bldP spid="1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Getting X and y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434581" y="2809672"/>
            <a:ext cx="2848945" cy="223555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b="1" dirty="0"/>
              <a:t>7 Features used as variables for X:</a:t>
            </a:r>
          </a:p>
          <a:p>
            <a:r>
              <a:rPr lang="en-US" sz="1400" dirty="0"/>
              <a:t>Handicap Weight</a:t>
            </a:r>
          </a:p>
          <a:p>
            <a:r>
              <a:rPr lang="en-US" sz="1400" dirty="0"/>
              <a:t>Horse Weight</a:t>
            </a:r>
          </a:p>
          <a:p>
            <a:r>
              <a:rPr lang="en-US" sz="1400" dirty="0"/>
              <a:t>Draw Number</a:t>
            </a:r>
          </a:p>
          <a:p>
            <a:r>
              <a:rPr lang="en-US" sz="1400" dirty="0"/>
              <a:t>Jockey Average Rank</a:t>
            </a:r>
          </a:p>
          <a:p>
            <a:r>
              <a:rPr lang="en-US" sz="1400" dirty="0"/>
              <a:t>Trainer Average Rank</a:t>
            </a:r>
          </a:p>
          <a:p>
            <a:r>
              <a:rPr lang="en-US" sz="1400" dirty="0"/>
              <a:t>Horse Average Rank</a:t>
            </a:r>
          </a:p>
          <a:p>
            <a:r>
              <a:rPr lang="en-US" sz="1400" dirty="0"/>
              <a:t>Race Distance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35B69435-E372-3D8E-55D4-DBA0C6A71F50}"/>
              </a:ext>
            </a:extLst>
          </p:cNvPr>
          <p:cNvSpPr/>
          <p:nvPr/>
        </p:nvSpPr>
        <p:spPr>
          <a:xfrm>
            <a:off x="3969326" y="318482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8A993B91-8302-50C4-1CFF-D86C8A51E532}"/>
              </a:ext>
            </a:extLst>
          </p:cNvPr>
          <p:cNvSpPr/>
          <p:nvPr/>
        </p:nvSpPr>
        <p:spPr>
          <a:xfrm>
            <a:off x="3969326" y="3996479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Regression</a:t>
            </a:r>
          </a:p>
        </p:txBody>
      </p:sp>
      <p:graphicFrame>
        <p:nvGraphicFramePr>
          <p:cNvPr id="12" name="Table 3">
            <a:extLst>
              <a:ext uri="{FF2B5EF4-FFF2-40B4-BE49-F238E27FC236}">
                <a16:creationId xmlns:a16="http://schemas.microsoft.com/office/drawing/2014/main" xmlns="" id="{C5369293-04C5-74AC-AD9C-40556C2E9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673377"/>
              </p:ext>
            </p:extLst>
          </p:nvPr>
        </p:nvGraphicFramePr>
        <p:xfrm>
          <a:off x="621619" y="874789"/>
          <a:ext cx="7252434" cy="166275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05826">
                  <a:extLst>
                    <a:ext uri="{9D8B030D-6E8A-4147-A177-3AD203B41FA5}">
                      <a16:colId xmlns:a16="http://schemas.microsoft.com/office/drawing/2014/main" xmlns="" val="1893866980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xmlns="" val="3655072370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xmlns="" val="4091696832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xmlns="" val="2998370394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xmlns="" val="358512288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xmlns="" val="59175422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xmlns="" val="1176198885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xmlns="" val="1979830934"/>
                    </a:ext>
                  </a:extLst>
                </a:gridCol>
                <a:gridCol w="805826">
                  <a:extLst>
                    <a:ext uri="{9D8B030D-6E8A-4147-A177-3AD203B41FA5}">
                      <a16:colId xmlns:a16="http://schemas.microsoft.com/office/drawing/2014/main" xmlns="" val="3205375935"/>
                    </a:ext>
                  </a:extLst>
                </a:gridCol>
              </a:tblGrid>
              <a:tr h="329487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Handicap Weight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 Weight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Draw Number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Jockey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Trainer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Race Distance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HorseWin</a:t>
                      </a:r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HorseTime</a:t>
                      </a:r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52542895"/>
                  </a:ext>
                </a:extLst>
              </a:tr>
              <a:tr h="332659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6.71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69.5558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486268"/>
                  </a:ext>
                </a:extLst>
              </a:tr>
              <a:tr h="3294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5.09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71.1058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04876950"/>
                  </a:ext>
                </a:extLst>
              </a:tr>
              <a:tr h="3294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6.68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70.9723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44669290"/>
                  </a:ext>
                </a:extLst>
              </a:tr>
              <a:tr h="32948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SG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6.83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60.3245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73698634"/>
                  </a:ext>
                </a:extLst>
              </a:tr>
            </a:tbl>
          </a:graphicData>
        </a:graphic>
      </p:graphicFrame>
      <p:sp>
        <p:nvSpPr>
          <p:cNvPr id="13" name="Right Brace 12">
            <a:extLst>
              <a:ext uri="{FF2B5EF4-FFF2-40B4-BE49-F238E27FC236}">
                <a16:creationId xmlns:a16="http://schemas.microsoft.com/office/drawing/2014/main" xmlns="" id="{F0795E6E-334D-627E-D409-D1F6EEEF71BA}"/>
              </a:ext>
            </a:extLst>
          </p:cNvPr>
          <p:cNvSpPr/>
          <p:nvPr/>
        </p:nvSpPr>
        <p:spPr>
          <a:xfrm rot="5400000">
            <a:off x="3343544" y="-150177"/>
            <a:ext cx="203714" cy="5647565"/>
          </a:xfrm>
          <a:prstGeom prst="rightBrace">
            <a:avLst>
              <a:gd name="adj1" fmla="val 195360"/>
              <a:gd name="adj2" fmla="val 73305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xmlns="" id="{465C95FB-8E11-FFA7-AE1E-F3183207D2D7}"/>
              </a:ext>
            </a:extLst>
          </p:cNvPr>
          <p:cNvSpPr/>
          <p:nvPr/>
        </p:nvSpPr>
        <p:spPr>
          <a:xfrm rot="5400000">
            <a:off x="6974353" y="1853174"/>
            <a:ext cx="203714" cy="1614053"/>
          </a:xfrm>
          <a:prstGeom prst="rightBrace">
            <a:avLst>
              <a:gd name="adj1" fmla="val 195360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01D9B6CC-7A7C-2B9F-6893-ACAD205A9089}"/>
              </a:ext>
            </a:extLst>
          </p:cNvPr>
          <p:cNvSpPr txBox="1">
            <a:spLocks/>
          </p:cNvSpPr>
          <p:nvPr/>
        </p:nvSpPr>
        <p:spPr>
          <a:xfrm>
            <a:off x="6050059" y="2957157"/>
            <a:ext cx="2848945" cy="85119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b="1" dirty="0"/>
              <a:t>y targets to predict:</a:t>
            </a:r>
          </a:p>
          <a:p>
            <a:pPr>
              <a:buFont typeface="Arial" pitchFamily="34" charset="0"/>
              <a:buAutoNum type="arabicPeriod"/>
            </a:pPr>
            <a:r>
              <a:rPr lang="en-US" sz="1400" dirty="0"/>
              <a:t>Whether horse will win first place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xmlns="" id="{03A28E4E-8DA3-CF53-E3DA-CD4FB34B6B9D}"/>
              </a:ext>
            </a:extLst>
          </p:cNvPr>
          <p:cNvSpPr/>
          <p:nvPr/>
        </p:nvSpPr>
        <p:spPr>
          <a:xfrm>
            <a:off x="3283526" y="3320988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xmlns="" id="{8AE5EC4C-3023-F32F-7D52-75573C222AB8}"/>
              </a:ext>
            </a:extLst>
          </p:cNvPr>
          <p:cNvSpPr/>
          <p:nvPr/>
        </p:nvSpPr>
        <p:spPr>
          <a:xfrm>
            <a:off x="3283526" y="4132640"/>
            <a:ext cx="67149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xmlns="" id="{59576542-50F4-451F-23A2-5B6389D15F49}"/>
              </a:ext>
            </a:extLst>
          </p:cNvPr>
          <p:cNvSpPr/>
          <p:nvPr/>
        </p:nvSpPr>
        <p:spPr>
          <a:xfrm>
            <a:off x="5455682" y="3318414"/>
            <a:ext cx="594378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xmlns="" id="{1CD91FC6-88EE-671F-734B-DDFD8A78DCEB}"/>
              </a:ext>
            </a:extLst>
          </p:cNvPr>
          <p:cNvSpPr/>
          <p:nvPr/>
        </p:nvSpPr>
        <p:spPr>
          <a:xfrm>
            <a:off x="5458188" y="4132640"/>
            <a:ext cx="591871" cy="203715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03D7D78-66CD-FD24-DBFB-8A9CDA54DF4F}"/>
              </a:ext>
            </a:extLst>
          </p:cNvPr>
          <p:cNvSpPr/>
          <p:nvPr/>
        </p:nvSpPr>
        <p:spPr>
          <a:xfrm>
            <a:off x="6269184" y="853984"/>
            <a:ext cx="807026" cy="1717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97EC62C-D3DA-8724-87C2-8192502B2A20}"/>
              </a:ext>
            </a:extLst>
          </p:cNvPr>
          <p:cNvSpPr/>
          <p:nvPr/>
        </p:nvSpPr>
        <p:spPr>
          <a:xfrm>
            <a:off x="7076211" y="854656"/>
            <a:ext cx="807026" cy="17177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7EF41EF9-7700-A315-9273-06B78718C022}"/>
              </a:ext>
            </a:extLst>
          </p:cNvPr>
          <p:cNvSpPr txBox="1">
            <a:spLocks/>
          </p:cNvSpPr>
          <p:nvPr/>
        </p:nvSpPr>
        <p:spPr>
          <a:xfrm>
            <a:off x="6050059" y="3945794"/>
            <a:ext cx="2848945" cy="5790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 startAt="2"/>
            </a:pPr>
            <a:r>
              <a:rPr lang="en-US" sz="1400" dirty="0"/>
              <a:t>How long does the horse takes to complete the race?</a:t>
            </a:r>
          </a:p>
        </p:txBody>
      </p:sp>
    </p:spTree>
    <p:extLst>
      <p:ext uri="{BB962C8B-B14F-4D97-AF65-F5344CB8AC3E}">
        <p14:creationId xmlns:p14="http://schemas.microsoft.com/office/powerpoint/2010/main" val="222451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 animBg="1"/>
      <p:bldP spid="10" grpId="0" animBg="1"/>
      <p:bldP spid="13" grpId="0" animBg="1"/>
      <p:bldP spid="14" grpId="0" animBg="1"/>
      <p:bldP spid="16" grpId="0" animBg="1"/>
      <p:bldP spid="17" grpId="0" animBg="1"/>
      <p:bldP spid="19" grpId="0" animBg="1"/>
      <p:bldP spid="23" grpId="0" animBg="1"/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Train Test Split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4293570" y="795664"/>
            <a:ext cx="4656465" cy="11436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As dataset is in chronological order, we will slice out the last 10% for </a:t>
            </a:r>
            <a:r>
              <a:rPr lang="en-US" sz="1400" dirty="0" smtClean="0"/>
              <a:t>back-testing</a:t>
            </a:r>
            <a:r>
              <a:rPr lang="en-US" sz="1400" dirty="0"/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/>
              <a:t>Following that, we will do a 80-20 split between Train and Test, cutting off at a particular race in the 80</a:t>
            </a:r>
            <a:r>
              <a:rPr lang="en-US" sz="1400" baseline="30000" dirty="0"/>
              <a:t>th</a:t>
            </a:r>
            <a:r>
              <a:rPr lang="en-US" sz="1400" dirty="0"/>
              <a:t> percentile from the </a:t>
            </a:r>
            <a:r>
              <a:rPr lang="en-US" sz="1400" dirty="0" smtClean="0"/>
              <a:t>non-back-testing </a:t>
            </a:r>
            <a:r>
              <a:rPr lang="en-US" sz="1400" dirty="0"/>
              <a:t>slice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C0F3BA56-1878-9E5B-F7F7-C13CC811C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210419"/>
              </p:ext>
            </p:extLst>
          </p:nvPr>
        </p:nvGraphicFramePr>
        <p:xfrm>
          <a:off x="311586" y="795664"/>
          <a:ext cx="2772000" cy="3337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6000">
                  <a:extLst>
                    <a:ext uri="{9D8B030D-6E8A-4147-A177-3AD203B41FA5}">
                      <a16:colId xmlns:a16="http://schemas.microsoft.com/office/drawing/2014/main" xmlns="" val="3302346254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3794859731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11683419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653104327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243532553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4134672422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17283351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2052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4932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1124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20947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9681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24025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34126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100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766178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B5E64562-1741-07C8-2CFA-C81BA5FD6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85457"/>
              </p:ext>
            </p:extLst>
          </p:nvPr>
        </p:nvGraphicFramePr>
        <p:xfrm>
          <a:off x="3150236" y="795664"/>
          <a:ext cx="395721" cy="3337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21">
                  <a:extLst>
                    <a:ext uri="{9D8B030D-6E8A-4147-A177-3AD203B41FA5}">
                      <a16:colId xmlns:a16="http://schemas.microsoft.com/office/drawing/2014/main" xmlns="" val="2494129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09170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70735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91077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7698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4380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391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5976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875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369909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E8AF33BB-F9C0-E656-E9A6-117D5B38B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305142"/>
              </p:ext>
            </p:extLst>
          </p:nvPr>
        </p:nvGraphicFramePr>
        <p:xfrm>
          <a:off x="318517" y="4277797"/>
          <a:ext cx="2770047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21">
                  <a:extLst>
                    <a:ext uri="{9D8B030D-6E8A-4147-A177-3AD203B41FA5}">
                      <a16:colId xmlns:a16="http://schemas.microsoft.com/office/drawing/2014/main" xmlns="" val="3508613748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xmlns="" val="3630645632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xmlns="" val="2207633228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xmlns="" val="975228983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xmlns="" val="187018067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xmlns="" val="3127363369"/>
                    </a:ext>
                  </a:extLst>
                </a:gridCol>
                <a:gridCol w="395721">
                  <a:extLst>
                    <a:ext uri="{9D8B030D-6E8A-4147-A177-3AD203B41FA5}">
                      <a16:colId xmlns:a16="http://schemas.microsoft.com/office/drawing/2014/main" xmlns="" val="3000713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6516344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5152FD98-FB02-8BE2-74C6-639EBCF97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403002"/>
              </p:ext>
            </p:extLst>
          </p:nvPr>
        </p:nvGraphicFramePr>
        <p:xfrm>
          <a:off x="3157167" y="4277797"/>
          <a:ext cx="395721" cy="37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5721">
                  <a:extLst>
                    <a:ext uri="{9D8B030D-6E8A-4147-A177-3AD203B41FA5}">
                      <a16:colId xmlns:a16="http://schemas.microsoft.com/office/drawing/2014/main" xmlns="" val="1185277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30775241"/>
                  </a:ext>
                </a:extLst>
              </a:tr>
            </a:tbl>
          </a:graphicData>
        </a:graphic>
      </p:graphicFrame>
      <p:sp>
        <p:nvSpPr>
          <p:cNvPr id="10" name="Right Brace 9">
            <a:extLst>
              <a:ext uri="{FF2B5EF4-FFF2-40B4-BE49-F238E27FC236}">
                <a16:creationId xmlns:a16="http://schemas.microsoft.com/office/drawing/2014/main" xmlns="" id="{CD6D9DC4-908D-9A3C-88DE-79C0D2697EA5}"/>
              </a:ext>
            </a:extLst>
          </p:cNvPr>
          <p:cNvSpPr/>
          <p:nvPr/>
        </p:nvSpPr>
        <p:spPr>
          <a:xfrm>
            <a:off x="3987904" y="920354"/>
            <a:ext cx="305666" cy="2423606"/>
          </a:xfrm>
          <a:prstGeom prst="rightBrace">
            <a:avLst>
              <a:gd name="adj1" fmla="val 187425"/>
              <a:gd name="adj2" fmla="val 6000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0AAC86CA-8A7C-2EBB-DB6E-2BDF0831B13F}"/>
              </a:ext>
            </a:extLst>
          </p:cNvPr>
          <p:cNvSpPr/>
          <p:nvPr/>
        </p:nvSpPr>
        <p:spPr>
          <a:xfrm>
            <a:off x="4426647" y="213215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Train Set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8CA0FDFF-CDC0-6515-2290-34F3AB744E52}"/>
              </a:ext>
            </a:extLst>
          </p:cNvPr>
          <p:cNvSpPr/>
          <p:nvPr/>
        </p:nvSpPr>
        <p:spPr>
          <a:xfrm>
            <a:off x="4426647" y="4225199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Unseen Set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xmlns="" id="{CFF61FF2-DCD7-AFF6-EF40-8F64DD575725}"/>
              </a:ext>
            </a:extLst>
          </p:cNvPr>
          <p:cNvSpPr/>
          <p:nvPr/>
        </p:nvSpPr>
        <p:spPr>
          <a:xfrm>
            <a:off x="3987904" y="4277797"/>
            <a:ext cx="305666" cy="370840"/>
          </a:xfrm>
          <a:prstGeom prst="rightBrace">
            <a:avLst>
              <a:gd name="adj1" fmla="val 18742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B9563696-C2C6-D6D2-72D3-AD5BC979907F}"/>
              </a:ext>
            </a:extLst>
          </p:cNvPr>
          <p:cNvSpPr txBox="1">
            <a:spLocks/>
          </p:cNvSpPr>
          <p:nvPr/>
        </p:nvSpPr>
        <p:spPr>
          <a:xfrm>
            <a:off x="5968127" y="4122697"/>
            <a:ext cx="2918265" cy="1049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Pretend that this is real world unseen data</a:t>
            </a:r>
          </a:p>
          <a:p>
            <a:r>
              <a:rPr lang="en-US" sz="1400" dirty="0"/>
              <a:t>Only to be used for </a:t>
            </a:r>
            <a:r>
              <a:rPr lang="en-US" sz="1400" dirty="0" err="1"/>
              <a:t>backtesting</a:t>
            </a: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E339371C-0E9B-516E-CA05-2AAF048E42FA}"/>
              </a:ext>
            </a:extLst>
          </p:cNvPr>
          <p:cNvSpPr txBox="1">
            <a:spLocks/>
          </p:cNvSpPr>
          <p:nvPr/>
        </p:nvSpPr>
        <p:spPr>
          <a:xfrm>
            <a:off x="5971395" y="1995002"/>
            <a:ext cx="3089478" cy="860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 do hyperparameter tuning of models</a:t>
            </a:r>
          </a:p>
          <a:p>
            <a:r>
              <a:rPr lang="en-US" sz="1400" dirty="0"/>
              <a:t>To fit on models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FDDE922-3042-6EF8-E1A3-FE711493418D}"/>
              </a:ext>
            </a:extLst>
          </p:cNvPr>
          <p:cNvSpPr/>
          <p:nvPr/>
        </p:nvSpPr>
        <p:spPr>
          <a:xfrm>
            <a:off x="128970" y="3032234"/>
            <a:ext cx="1990024" cy="3117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E.g. Race 1 to 64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E3224433-CDBB-7443-ED16-997F91278E25}"/>
              </a:ext>
            </a:extLst>
          </p:cNvPr>
          <p:cNvSpPr/>
          <p:nvPr/>
        </p:nvSpPr>
        <p:spPr>
          <a:xfrm>
            <a:off x="127155" y="4492773"/>
            <a:ext cx="1993653" cy="3117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E.g. Race 90 to 100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xmlns="" id="{7B655055-D39D-90AF-8ADE-780A31529B55}"/>
              </a:ext>
            </a:extLst>
          </p:cNvPr>
          <p:cNvCxnSpPr/>
          <p:nvPr/>
        </p:nvCxnSpPr>
        <p:spPr>
          <a:xfrm>
            <a:off x="96549" y="4195567"/>
            <a:ext cx="4044188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06A5E32D-66C7-0D29-6DD9-9DE77FF28900}"/>
              </a:ext>
            </a:extLst>
          </p:cNvPr>
          <p:cNvCxnSpPr/>
          <p:nvPr/>
        </p:nvCxnSpPr>
        <p:spPr>
          <a:xfrm>
            <a:off x="96549" y="3385076"/>
            <a:ext cx="404418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98071F5-9557-4AA8-66C7-BE9D196C7D8F}"/>
              </a:ext>
            </a:extLst>
          </p:cNvPr>
          <p:cNvSpPr/>
          <p:nvPr/>
        </p:nvSpPr>
        <p:spPr>
          <a:xfrm>
            <a:off x="128969" y="3817467"/>
            <a:ext cx="1990024" cy="3117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E.g. Race 65 to 89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xmlns="" id="{DDE95E13-CBC5-2659-4A89-8ECA10B25421}"/>
              </a:ext>
            </a:extLst>
          </p:cNvPr>
          <p:cNvSpPr/>
          <p:nvPr/>
        </p:nvSpPr>
        <p:spPr>
          <a:xfrm>
            <a:off x="3987904" y="3426189"/>
            <a:ext cx="305666" cy="713642"/>
          </a:xfrm>
          <a:prstGeom prst="rightBrace">
            <a:avLst>
              <a:gd name="adj1" fmla="val 187425"/>
              <a:gd name="adj2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CF5E901D-A50E-ED52-E517-E46C34C11319}"/>
              </a:ext>
            </a:extLst>
          </p:cNvPr>
          <p:cNvSpPr/>
          <p:nvPr/>
        </p:nvSpPr>
        <p:spPr>
          <a:xfrm>
            <a:off x="4403005" y="3528908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Test Set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xmlns="" id="{E637D897-8472-E1DE-95FA-8325907B11D6}"/>
              </a:ext>
            </a:extLst>
          </p:cNvPr>
          <p:cNvSpPr txBox="1">
            <a:spLocks/>
          </p:cNvSpPr>
          <p:nvPr/>
        </p:nvSpPr>
        <p:spPr>
          <a:xfrm>
            <a:off x="5971395" y="3491173"/>
            <a:ext cx="3089478" cy="55150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 evaluate metrics</a:t>
            </a:r>
          </a:p>
          <a:p>
            <a:r>
              <a:rPr lang="en-US" sz="1400" dirty="0"/>
              <a:t>To check predictions and compare</a:t>
            </a:r>
          </a:p>
        </p:txBody>
      </p:sp>
    </p:spTree>
    <p:extLst>
      <p:ext uri="{BB962C8B-B14F-4D97-AF65-F5344CB8AC3E}">
        <p14:creationId xmlns:p14="http://schemas.microsoft.com/office/powerpoint/2010/main" val="62764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6" grpId="0"/>
      <p:bldP spid="17" grpId="0"/>
      <p:bldP spid="18" grpId="0" animBg="1"/>
      <p:bldP spid="19" grpId="0" animBg="1"/>
      <p:bldP spid="21" grpId="0" animBg="1"/>
      <p:bldP spid="22" grpId="0" animBg="1"/>
      <p:bldP spid="23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Classification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6119374" cy="234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sz="1400" dirty="0"/>
              <a:t>Metrics used to evaluate the imbalanced class (Top horse or Top3 horses):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Recall/Sensitivity: </a:t>
            </a:r>
            <a:r>
              <a:rPr lang="en-US" sz="1400" dirty="0"/>
              <a:t>TP/(TP+FN), also known as True Positive Rate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Precision: </a:t>
            </a:r>
            <a:r>
              <a:rPr lang="en-US" sz="1400" dirty="0"/>
              <a:t>TP/(TP+FP), it can be interpreted as the percentage of bets we made correctly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PR-AUC: </a:t>
            </a:r>
            <a:r>
              <a:rPr lang="en-US" sz="1400" dirty="0"/>
              <a:t>Area under the Precision-Recall curve, the higher the better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F1 Score: </a:t>
            </a:r>
            <a:r>
              <a:rPr lang="en-US" sz="1400" dirty="0"/>
              <a:t>Harmonic mean of precision and recall, the higher the better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xmlns="" id="{FE22CF60-126D-EDAD-F7CD-9D3834895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107882"/>
              </p:ext>
            </p:extLst>
          </p:nvPr>
        </p:nvGraphicFramePr>
        <p:xfrm>
          <a:off x="94335" y="2682526"/>
          <a:ext cx="6210239" cy="1524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8194">
                  <a:extLst>
                    <a:ext uri="{9D8B030D-6E8A-4147-A177-3AD203B41FA5}">
                      <a16:colId xmlns:a16="http://schemas.microsoft.com/office/drawing/2014/main" xmlns="" val="230509550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xmlns="" val="743604372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xmlns="" val="4023368703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xmlns="" val="1277082478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xmlns="" val="2346440813"/>
                    </a:ext>
                  </a:extLst>
                </a:gridCol>
                <a:gridCol w="982409">
                  <a:extLst>
                    <a:ext uri="{9D8B030D-6E8A-4147-A177-3AD203B41FA5}">
                      <a16:colId xmlns:a16="http://schemas.microsoft.com/office/drawing/2014/main" xmlns="" val="2599926523"/>
                    </a:ext>
                  </a:extLst>
                </a:gridCol>
              </a:tblGrid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CV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F1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PR-AUC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Precision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68785054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Log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0.050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0.750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49224691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Gaussian NB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141742017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 smtClean="0"/>
                        <a:t>Random Forest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0.090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0.632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07768142"/>
                  </a:ext>
                </a:extLst>
              </a:tr>
              <a:tr h="176068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SMOTE + 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0.834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0.723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0.606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0.129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639567520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B952DBA4-E19F-E0F9-4945-18B66A7FCEB8}"/>
              </a:ext>
            </a:extLst>
          </p:cNvPr>
          <p:cNvGrpSpPr/>
          <p:nvPr/>
        </p:nvGrpSpPr>
        <p:grpSpPr>
          <a:xfrm>
            <a:off x="6349157" y="321249"/>
            <a:ext cx="2736000" cy="2223372"/>
            <a:chOff x="6349157" y="321249"/>
            <a:chExt cx="2736000" cy="222337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98E59A38-E32E-A3C1-D21B-B14DE22F6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9157" y="321249"/>
              <a:ext cx="2736000" cy="2223372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CCE6612F-8FE1-5048-6765-D624CCFBDD79}"/>
                </a:ext>
              </a:extLst>
            </p:cNvPr>
            <p:cNvSpPr/>
            <p:nvPr/>
          </p:nvSpPr>
          <p:spPr>
            <a:xfrm>
              <a:off x="8330630" y="2182832"/>
              <a:ext cx="346363" cy="1870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dirty="0">
                  <a:solidFill>
                    <a:schemeClr val="bg1"/>
                  </a:solidFill>
                </a:rPr>
                <a:t>TP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CF650967-C637-F7E3-523C-EDCE891759FA}"/>
                </a:ext>
              </a:extLst>
            </p:cNvPr>
            <p:cNvSpPr/>
            <p:nvPr/>
          </p:nvSpPr>
          <p:spPr>
            <a:xfrm>
              <a:off x="8330630" y="1234774"/>
              <a:ext cx="346363" cy="1870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dirty="0">
                  <a:solidFill>
                    <a:schemeClr val="bg1"/>
                  </a:solidFill>
                </a:rPr>
                <a:t>FP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A8D5BB3B-736A-9364-97BD-D6D9FCE6515A}"/>
                </a:ext>
              </a:extLst>
            </p:cNvPr>
            <p:cNvSpPr/>
            <p:nvPr/>
          </p:nvSpPr>
          <p:spPr>
            <a:xfrm>
              <a:off x="7256903" y="1234774"/>
              <a:ext cx="346363" cy="1870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dirty="0">
                  <a:solidFill>
                    <a:schemeClr val="bg1"/>
                  </a:solidFill>
                </a:rPr>
                <a:t>TN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EDB66C2B-C4E0-9350-476A-77D50CC67FCD}"/>
                </a:ext>
              </a:extLst>
            </p:cNvPr>
            <p:cNvSpPr/>
            <p:nvPr/>
          </p:nvSpPr>
          <p:spPr>
            <a:xfrm>
              <a:off x="7256902" y="2182832"/>
              <a:ext cx="346363" cy="18703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sz="1100" dirty="0">
                  <a:solidFill>
                    <a:schemeClr val="bg1"/>
                  </a:solidFill>
                </a:rPr>
                <a:t>FN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604C7BFC-F2B5-FB10-47A2-EDFE341E04D7}"/>
                </a:ext>
              </a:extLst>
            </p:cNvPr>
            <p:cNvSpPr/>
            <p:nvPr/>
          </p:nvSpPr>
          <p:spPr>
            <a:xfrm>
              <a:off x="7871204" y="1700436"/>
              <a:ext cx="521803" cy="40870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F3FA20E8-052E-012E-3953-A905DA827A73}"/>
              </a:ext>
            </a:extLst>
          </p:cNvPr>
          <p:cNvSpPr/>
          <p:nvPr/>
        </p:nvSpPr>
        <p:spPr>
          <a:xfrm>
            <a:off x="94335" y="3589119"/>
            <a:ext cx="6210239" cy="31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400501A-8406-4025-D660-007753A28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156" y="2613761"/>
            <a:ext cx="2736000" cy="21304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1150C692-A2CB-1835-D54E-C405E5ED400B}"/>
              </a:ext>
            </a:extLst>
          </p:cNvPr>
          <p:cNvSpPr txBox="1">
            <a:spLocks/>
          </p:cNvSpPr>
          <p:nvPr/>
        </p:nvSpPr>
        <p:spPr>
          <a:xfrm>
            <a:off x="185200" y="4418087"/>
            <a:ext cx="6119374" cy="234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We chose the Random Forest model as it had the best F1 and PR-AUC score. We also sacrificed Recall for Precision as we wanted to increase our bet win rate.</a:t>
            </a:r>
          </a:p>
        </p:txBody>
      </p:sp>
    </p:spTree>
    <p:extLst>
      <p:ext uri="{BB962C8B-B14F-4D97-AF65-F5344CB8AC3E}">
        <p14:creationId xmlns:p14="http://schemas.microsoft.com/office/powerpoint/2010/main" val="281080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Modelling – Regression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8634335" cy="234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en-US" sz="1400" dirty="0"/>
              <a:t>Metrics used to evaluate the regression model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Root Mean Squared Error: </a:t>
            </a:r>
            <a:r>
              <a:rPr lang="en-US" sz="1400" dirty="0"/>
              <a:t>RMSE, the lower the better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Generalization Error: </a:t>
            </a:r>
            <a:r>
              <a:rPr lang="en-US" sz="1400" dirty="0"/>
              <a:t>We try to minimize the RMSE between the train and test set</a:t>
            </a:r>
          </a:p>
          <a:p>
            <a:pPr>
              <a:spcBef>
                <a:spcPts val="600"/>
              </a:spcBef>
              <a:buFont typeface="Arial" pitchFamily="34" charset="0"/>
              <a:buAutoNum type="arabicPeriod"/>
            </a:pPr>
            <a:r>
              <a:rPr lang="en-US" sz="1400" b="1" dirty="0"/>
              <a:t>Accuracy of prediction (Precision): </a:t>
            </a:r>
            <a:r>
              <a:rPr lang="en-US" sz="1400" dirty="0"/>
              <a:t>Based on timing predictions, we find the fastest horse (or Top 3 horses) for each race and check against the actual race results</a:t>
            </a:r>
          </a:p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xmlns="" id="{FE22CF60-126D-EDAD-F7CD-9D38348958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980280"/>
              </p:ext>
            </p:extLst>
          </p:nvPr>
        </p:nvGraphicFramePr>
        <p:xfrm>
          <a:off x="185200" y="2361922"/>
          <a:ext cx="8474705" cy="1737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59216">
                  <a:extLst>
                    <a:ext uri="{9D8B030D-6E8A-4147-A177-3AD203B41FA5}">
                      <a16:colId xmlns:a16="http://schemas.microsoft.com/office/drawing/2014/main" xmlns="" val="230509550"/>
                    </a:ext>
                  </a:extLst>
                </a:gridCol>
                <a:gridCol w="1165685">
                  <a:extLst>
                    <a:ext uri="{9D8B030D-6E8A-4147-A177-3AD203B41FA5}">
                      <a16:colId xmlns:a16="http://schemas.microsoft.com/office/drawing/2014/main" xmlns="" val="743604372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xmlns="" val="4023368703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xmlns="" val="1277082478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xmlns="" val="2346440813"/>
                    </a:ext>
                  </a:extLst>
                </a:gridCol>
                <a:gridCol w="1412451">
                  <a:extLst>
                    <a:ext uri="{9D8B030D-6E8A-4147-A177-3AD203B41FA5}">
                      <a16:colId xmlns:a16="http://schemas.microsoft.com/office/drawing/2014/main" xmlns="" val="710747244"/>
                    </a:ext>
                  </a:extLst>
                </a:gridCol>
              </a:tblGrid>
              <a:tr h="336298"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Train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Test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Generalization Error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Top1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400" b="1" dirty="0"/>
                        <a:t>Top3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68785054"/>
                  </a:ext>
                </a:extLst>
              </a:tr>
              <a:tr h="197822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Ridge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2.425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2.482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2.351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0.245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0.403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1949224691"/>
                  </a:ext>
                </a:extLst>
              </a:tr>
              <a:tr h="197822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KNN Regressor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6.171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6.666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8.021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0.304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2141742017"/>
                  </a:ext>
                </a:extLst>
              </a:tr>
              <a:tr h="197822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 smtClean="0"/>
                        <a:t>Random Forest</a:t>
                      </a:r>
                      <a:endParaRPr lang="en-SG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1.991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2.056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3.161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0.224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0.391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407768142"/>
                  </a:ext>
                </a:extLst>
              </a:tr>
              <a:tr h="197822">
                <a:tc>
                  <a:txBody>
                    <a:bodyPr/>
                    <a:lstStyle/>
                    <a:p>
                      <a:pPr algn="ctr"/>
                      <a:r>
                        <a:rPr lang="en-SG" sz="1400" dirty="0"/>
                        <a:t>LGBM Regressor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2.518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2.573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2.181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0.285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SG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0.489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xmlns="" val="363956752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F3FA20E8-052E-012E-3953-A905DA827A73}"/>
              </a:ext>
            </a:extLst>
          </p:cNvPr>
          <p:cNvSpPr/>
          <p:nvPr/>
        </p:nvSpPr>
        <p:spPr>
          <a:xfrm>
            <a:off x="185200" y="3784482"/>
            <a:ext cx="8474705" cy="3148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2C17610-0982-3517-A823-782CD0C216EF}"/>
              </a:ext>
            </a:extLst>
          </p:cNvPr>
          <p:cNvSpPr txBox="1">
            <a:spLocks/>
          </p:cNvSpPr>
          <p:nvPr/>
        </p:nvSpPr>
        <p:spPr>
          <a:xfrm>
            <a:off x="673277" y="4218984"/>
            <a:ext cx="7658179" cy="489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We choose the LGBM Regressor model as it had low RMSE, good generalization and test accuracy.</a:t>
            </a:r>
          </a:p>
        </p:txBody>
      </p:sp>
    </p:spTree>
    <p:extLst>
      <p:ext uri="{BB962C8B-B14F-4D97-AF65-F5344CB8AC3E}">
        <p14:creationId xmlns:p14="http://schemas.microsoft.com/office/powerpoint/2010/main" val="213918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Evaluation – Feature Importance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28970" y="1082607"/>
            <a:ext cx="2779673" cy="2907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Feature importance was done to help us </a:t>
            </a:r>
          </a:p>
          <a:p>
            <a:r>
              <a:rPr lang="en-US" sz="1400" dirty="0"/>
              <a:t>Understand the data</a:t>
            </a:r>
          </a:p>
          <a:p>
            <a:r>
              <a:rPr lang="en-US" sz="1400" dirty="0"/>
              <a:t>Improve on our model</a:t>
            </a:r>
          </a:p>
          <a:p>
            <a:r>
              <a:rPr lang="en-US" sz="1400" dirty="0"/>
              <a:t>Interpret the predictive power of the features. 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r>
              <a:rPr lang="en-US" sz="1400" dirty="0"/>
              <a:t>The plot tells us that the performances of the horse and jockey in prior races are good predictors of whether the horse will come in first.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641D237-2FC9-4A7E-41D7-9E4430FE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883" y="1082607"/>
            <a:ext cx="5951002" cy="319844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8879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Evaluation – SHAP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1" y="798587"/>
            <a:ext cx="4068144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The SHAP summary plot combines feature importance with feature effects.</a:t>
            </a:r>
          </a:p>
          <a:p>
            <a:r>
              <a:rPr lang="en-US" sz="1400" dirty="0"/>
              <a:t>Each point here is a Shapley value for a feature (y-axis) and an instance (x-axis)</a:t>
            </a:r>
          </a:p>
          <a:p>
            <a:r>
              <a:rPr lang="en-US" sz="1400" dirty="0" err="1"/>
              <a:t>Colour</a:t>
            </a:r>
            <a:r>
              <a:rPr lang="en-US" sz="1400" dirty="0"/>
              <a:t> represents the value of the feature from low to high</a:t>
            </a:r>
          </a:p>
          <a:p>
            <a:r>
              <a:rPr lang="en-US" sz="1400" dirty="0"/>
              <a:t>Overlapping points are stacked in y-axis direction to give a sense of distribution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Low recent rankings of the horse and jockey (in blue) increases the predicted class of the horse winning.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r>
              <a:rPr lang="en-US" sz="1400" dirty="0"/>
              <a:t>The waterfall plot shows that having a recent rank of 2.75 will drastically increase the horse’s probability of winning.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BEA52A0-5D4C-0345-DF9B-ECDAEEFA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840" y="216313"/>
            <a:ext cx="4502959" cy="21043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3F0BEB4-B028-7DF7-2485-916E29EB9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840" y="2622260"/>
            <a:ext cx="4502959" cy="23049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97197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D995A72-59CF-C930-401E-097546B38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99" y="1347750"/>
            <a:ext cx="3871256" cy="244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FF96FB6-1FAA-BF97-3B2A-61B8B7AE4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042" y="1347750"/>
            <a:ext cx="3944365" cy="244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9015030" cy="763526"/>
          </a:xfrm>
        </p:spPr>
        <p:txBody>
          <a:bodyPr>
            <a:normAutofit/>
          </a:bodyPr>
          <a:lstStyle/>
          <a:p>
            <a:r>
              <a:rPr lang="en-US" sz="2800" b="1" dirty="0" err="1">
                <a:effectLst/>
              </a:rPr>
              <a:t>Backtesting</a:t>
            </a:r>
            <a:r>
              <a:rPr lang="en-US" sz="2800" b="1" dirty="0">
                <a:effectLst/>
              </a:rPr>
              <a:t> Strategy 1 – Using Classification Prediction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1191491"/>
            <a:ext cx="7545635" cy="389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E72C3B8-29C7-02A0-5AC1-0C035CCF56A0}"/>
              </a:ext>
            </a:extLst>
          </p:cNvPr>
          <p:cNvSpPr txBox="1"/>
          <p:nvPr/>
        </p:nvSpPr>
        <p:spPr>
          <a:xfrm>
            <a:off x="157085" y="743171"/>
            <a:ext cx="8829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will bet $1 when our prediction returns 1 for the </a:t>
            </a:r>
            <a:r>
              <a:rPr lang="en-US" sz="1400" u="sng" dirty="0">
                <a:solidFill>
                  <a:schemeClr val="bg1"/>
                </a:solidFill>
              </a:rPr>
              <a:t>top horse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get $1 x winning odds if our prediction is correct, and lose the $1 when our prediction is wrong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CB71F73-7EC8-5540-BD6B-1FABD3E1BEE2}"/>
              </a:ext>
            </a:extLst>
          </p:cNvPr>
          <p:cNvSpPr txBox="1"/>
          <p:nvPr/>
        </p:nvSpPr>
        <p:spPr>
          <a:xfrm>
            <a:off x="157085" y="3807920"/>
            <a:ext cx="634069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Evaluation of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Our model predicts 1 or 2 winners per race, but many times there are no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Our big gains come from one bet, as seen by the spike in the cumulative money plot.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2922491-00CB-1888-1961-ADEE629220FA}"/>
              </a:ext>
            </a:extLst>
          </p:cNvPr>
          <p:cNvSpPr/>
          <p:nvPr/>
        </p:nvSpPr>
        <p:spPr>
          <a:xfrm>
            <a:off x="7114181" y="1832753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Total bets made: </a:t>
            </a:r>
            <a:r>
              <a:rPr lang="en-SG" sz="1200" b="1" dirty="0"/>
              <a:t>33</a:t>
            </a:r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xmlns="" id="{9C9FB587-CD1C-8D40-8BDC-A82DD04D7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179362"/>
              </p:ext>
            </p:extLst>
          </p:nvPr>
        </p:nvGraphicFramePr>
        <p:xfrm>
          <a:off x="6657109" y="3916218"/>
          <a:ext cx="2411953" cy="116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02472">
                  <a:extLst>
                    <a:ext uri="{9D8B030D-6E8A-4147-A177-3AD203B41FA5}">
                      <a16:colId xmlns:a16="http://schemas.microsoft.com/office/drawing/2014/main" xmlns="" val="4289278697"/>
                    </a:ext>
                  </a:extLst>
                </a:gridCol>
                <a:gridCol w="581216">
                  <a:extLst>
                    <a:ext uri="{9D8B030D-6E8A-4147-A177-3AD203B41FA5}">
                      <a16:colId xmlns:a16="http://schemas.microsoft.com/office/drawing/2014/main" xmlns="" val="1871405075"/>
                    </a:ext>
                  </a:extLst>
                </a:gridCol>
                <a:gridCol w="828265">
                  <a:extLst>
                    <a:ext uri="{9D8B030D-6E8A-4147-A177-3AD203B41FA5}">
                      <a16:colId xmlns:a16="http://schemas.microsoft.com/office/drawing/2014/main" xmlns="" val="3352852133"/>
                    </a:ext>
                  </a:extLst>
                </a:gridCol>
              </a:tblGrid>
              <a:tr h="19082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Model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Money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Bets Made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xmlns="" val="2342771141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b="0" dirty="0">
                          <a:effectLst/>
                        </a:rPr>
                        <a:t>SMOTE + RF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dirty="0">
                          <a:effectLst/>
                        </a:rPr>
                        <a:t>182.3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0" dirty="0">
                          <a:effectLst/>
                        </a:rPr>
                        <a:t>339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xmlns="" val="3513500930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RFC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121.7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33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xmlns="" val="1448059708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GNB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9.3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73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xmlns="" val="380168949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 err="1">
                          <a:effectLst/>
                        </a:rPr>
                        <a:t>LogReg</a:t>
                      </a:r>
                      <a:endParaRPr lang="en-SG" sz="1200" dirty="0">
                        <a:effectLst/>
                      </a:endParaRP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8.9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13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xmlns="" val="2838856553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2B3192F-FD08-F923-DE67-74C803B54290}"/>
              </a:ext>
            </a:extLst>
          </p:cNvPr>
          <p:cNvSpPr/>
          <p:nvPr/>
        </p:nvSpPr>
        <p:spPr>
          <a:xfrm>
            <a:off x="1933008" y="1832753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Ending money: </a:t>
            </a:r>
            <a:r>
              <a:rPr lang="en-SG" sz="1200" b="1" dirty="0"/>
              <a:t>$121.7</a:t>
            </a:r>
          </a:p>
        </p:txBody>
      </p:sp>
    </p:spTree>
    <p:extLst>
      <p:ext uri="{BB962C8B-B14F-4D97-AF65-F5344CB8AC3E}">
        <p14:creationId xmlns:p14="http://schemas.microsoft.com/office/powerpoint/2010/main" val="319132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81DFF60-718B-9B36-A081-E26287BCA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25" y="1320471"/>
            <a:ext cx="3871256" cy="244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3F5DEB1-8CC5-292E-E3B1-B3C1530BB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31" y="1320471"/>
            <a:ext cx="3904987" cy="244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9015030" cy="763526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effectLst/>
              </a:rPr>
              <a:t>Back-testing </a:t>
            </a:r>
            <a:r>
              <a:rPr lang="en-US" sz="2800" b="1" dirty="0">
                <a:effectLst/>
              </a:rPr>
              <a:t>Strategy 2 – Using Regression Prediction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1191491"/>
            <a:ext cx="7545635" cy="3893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E72C3B8-29C7-02A0-5AC1-0C035CCF56A0}"/>
              </a:ext>
            </a:extLst>
          </p:cNvPr>
          <p:cNvSpPr txBox="1"/>
          <p:nvPr/>
        </p:nvSpPr>
        <p:spPr>
          <a:xfrm>
            <a:off x="157085" y="743171"/>
            <a:ext cx="8829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will bet $1 for the </a:t>
            </a:r>
            <a:r>
              <a:rPr lang="en-US" sz="1400" u="sng" dirty="0">
                <a:solidFill>
                  <a:schemeClr val="bg1"/>
                </a:solidFill>
              </a:rPr>
              <a:t>fastest horse </a:t>
            </a:r>
            <a:r>
              <a:rPr lang="en-US" sz="1400" dirty="0">
                <a:solidFill>
                  <a:schemeClr val="bg1"/>
                </a:solidFill>
              </a:rPr>
              <a:t>in each race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We get $1 x winning odds if our prediction is correct, and lose the $1 when our prediction is wrong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CB71F73-7EC8-5540-BD6B-1FABD3E1BEE2}"/>
              </a:ext>
            </a:extLst>
          </p:cNvPr>
          <p:cNvSpPr txBox="1"/>
          <p:nvPr/>
        </p:nvSpPr>
        <p:spPr>
          <a:xfrm>
            <a:off x="157085" y="3815553"/>
            <a:ext cx="628527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Evaluation of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This strategy ensures that at least one bet is made every race, but sometimes the model will predict similar race timings for a few horses in a single race.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Our big gains also come from one single bet. We may also encounter long losing streaks, but luckily we did not go underwater at any stage of the </a:t>
            </a:r>
            <a:r>
              <a:rPr lang="en-US" sz="1400" dirty="0" err="1">
                <a:solidFill>
                  <a:schemeClr val="bg1"/>
                </a:solidFill>
              </a:rPr>
              <a:t>backtest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32B3192F-FD08-F923-DE67-74C803B54290}"/>
              </a:ext>
            </a:extLst>
          </p:cNvPr>
          <p:cNvSpPr/>
          <p:nvPr/>
        </p:nvSpPr>
        <p:spPr>
          <a:xfrm>
            <a:off x="1708177" y="1871348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Ending money: </a:t>
            </a:r>
            <a:r>
              <a:rPr lang="en-SG" sz="1200" b="1" dirty="0"/>
              <a:t>$169.2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12922491-00CB-1888-1961-ADEE629220FA}"/>
              </a:ext>
            </a:extLst>
          </p:cNvPr>
          <p:cNvSpPr/>
          <p:nvPr/>
        </p:nvSpPr>
        <p:spPr>
          <a:xfrm>
            <a:off x="6969207" y="1871349"/>
            <a:ext cx="1648905" cy="2935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200" dirty="0"/>
              <a:t>Total bets made: </a:t>
            </a:r>
            <a:r>
              <a:rPr lang="en-SG" sz="1200" b="1" dirty="0"/>
              <a:t>296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063D0ABE-0136-2D38-C876-0715E7465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82199"/>
              </p:ext>
            </p:extLst>
          </p:nvPr>
        </p:nvGraphicFramePr>
        <p:xfrm>
          <a:off x="6657109" y="3916218"/>
          <a:ext cx="2167915" cy="116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9275">
                  <a:extLst>
                    <a:ext uri="{9D8B030D-6E8A-4147-A177-3AD203B41FA5}">
                      <a16:colId xmlns:a16="http://schemas.microsoft.com/office/drawing/2014/main" xmlns="" val="3016819875"/>
                    </a:ext>
                  </a:extLst>
                </a:gridCol>
                <a:gridCol w="809320">
                  <a:extLst>
                    <a:ext uri="{9D8B030D-6E8A-4147-A177-3AD203B41FA5}">
                      <a16:colId xmlns:a16="http://schemas.microsoft.com/office/drawing/2014/main" xmlns="" val="1534134335"/>
                    </a:ext>
                  </a:extLst>
                </a:gridCol>
                <a:gridCol w="809320">
                  <a:extLst>
                    <a:ext uri="{9D8B030D-6E8A-4147-A177-3AD203B41FA5}">
                      <a16:colId xmlns:a16="http://schemas.microsoft.com/office/drawing/2014/main" xmlns="" val="817358947"/>
                    </a:ext>
                  </a:extLst>
                </a:gridCol>
              </a:tblGrid>
              <a:tr h="19082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Model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Money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200" dirty="0">
                          <a:effectLst/>
                        </a:rPr>
                        <a:t>Bets Made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xmlns="" val="2139290008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KNN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176.1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244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xmlns="" val="3797978914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LGBM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169.2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b="1" dirty="0">
                          <a:effectLst/>
                        </a:rPr>
                        <a:t>296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xmlns="" val="2995526410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Ridge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113.1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244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xmlns="" val="3683203056"/>
                  </a:ext>
                </a:extLst>
              </a:tr>
              <a:tr h="190821"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RFR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-102.0</a:t>
                      </a:r>
                    </a:p>
                  </a:txBody>
                  <a:tcPr marL="50800" marR="50800" marT="25400" marB="254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200" dirty="0">
                          <a:effectLst/>
                        </a:rPr>
                        <a:t>308</a:t>
                      </a:r>
                    </a:p>
                  </a:txBody>
                  <a:tcPr marL="50800" marR="50800" marT="25400" marB="25400" anchor="ctr"/>
                </a:tc>
                <a:extLst>
                  <a:ext uri="{0D108BD9-81ED-4DB2-BD59-A6C34878D82A}">
                    <a16:rowId xmlns:a16="http://schemas.microsoft.com/office/drawing/2014/main" xmlns="" val="13538187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89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Deployment – Build a Horse Race Prediction App</a:t>
            </a:r>
            <a:endParaRPr lang="en-US" sz="2800" dirty="0">
              <a:effectLst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7545635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AutoNum type="arabicPeriod"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5B28198-E1B4-D71C-526E-AE11BFC2A846}"/>
              </a:ext>
            </a:extLst>
          </p:cNvPr>
          <p:cNvSpPr txBox="1"/>
          <p:nvPr/>
        </p:nvSpPr>
        <p:spPr>
          <a:xfrm>
            <a:off x="164229" y="750315"/>
            <a:ext cx="88298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Imagine you are at a horse race, and you would like to know if you should bet on a certain horse.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Horse Name: MOMENT OF POWER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Horse Number: 3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Jockey: K </a:t>
            </a:r>
            <a:r>
              <a:rPr lang="en-US" sz="1400" dirty="0" err="1">
                <a:solidFill>
                  <a:schemeClr val="bg1"/>
                </a:solidFill>
              </a:rPr>
              <a:t>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Chiong</a:t>
            </a:r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Draw Number: 3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Winning Odds: 4.0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</a:rPr>
              <a:t>Race Distance: 1000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242" name="Picture 2" descr="Ascot racecourse">
            <a:extLst>
              <a:ext uri="{FF2B5EF4-FFF2-40B4-BE49-F238E27FC236}">
                <a16:creationId xmlns:a16="http://schemas.microsoft.com/office/drawing/2014/main" xmlns="" id="{BDE1757C-516D-9848-5F14-5E91F7126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480" y="1151278"/>
            <a:ext cx="4864782" cy="325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C8C0104-1ED5-B84B-4D6E-71A3984CC2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19" y="4264819"/>
            <a:ext cx="878681" cy="878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D631376-F5EF-687F-075B-E0C5E8173C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0" y="1151278"/>
            <a:ext cx="3105728" cy="37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4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843" y="6446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600199"/>
            <a:ext cx="8246070" cy="3318387"/>
          </a:xfrm>
        </p:spPr>
        <p:txBody>
          <a:bodyPr>
            <a:normAutofit/>
          </a:bodyPr>
          <a:lstStyle/>
          <a:p>
            <a:r>
              <a:rPr lang="en-US" sz="1800" dirty="0"/>
              <a:t>Problem Statement</a:t>
            </a:r>
          </a:p>
          <a:p>
            <a:r>
              <a:rPr lang="en-US" sz="1800" dirty="0"/>
              <a:t>Gathering and Cleaning Data</a:t>
            </a:r>
          </a:p>
          <a:p>
            <a:r>
              <a:rPr lang="en-US" sz="1800" dirty="0"/>
              <a:t>EDA</a:t>
            </a:r>
          </a:p>
          <a:p>
            <a:r>
              <a:rPr lang="en-US" sz="1800" dirty="0"/>
              <a:t>Modelling</a:t>
            </a:r>
          </a:p>
          <a:p>
            <a:pPr lvl="1"/>
            <a:r>
              <a:rPr lang="en-US" sz="1800" dirty="0"/>
              <a:t>Models Used (Classification and Regression)</a:t>
            </a:r>
          </a:p>
          <a:p>
            <a:pPr lvl="1"/>
            <a:r>
              <a:rPr lang="en-US" sz="1800" dirty="0"/>
              <a:t>Evaluation Metrics</a:t>
            </a:r>
          </a:p>
          <a:p>
            <a:pPr lvl="1"/>
            <a:r>
              <a:rPr lang="en-US" sz="1800" dirty="0"/>
              <a:t>Feature Importance and SHAP</a:t>
            </a:r>
          </a:p>
          <a:p>
            <a:r>
              <a:rPr lang="en-US" sz="1800" dirty="0" smtClean="0"/>
              <a:t>Back-testing</a:t>
            </a:r>
            <a:endParaRPr lang="en-US" sz="1800" dirty="0"/>
          </a:p>
          <a:p>
            <a:r>
              <a:rPr lang="en-US" sz="1800" dirty="0"/>
              <a:t>Deployment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dirty="0">
                <a:effectLst/>
              </a:rPr>
              <a:t>Limitations of the model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71DE97B7-479E-9A57-B347-757ABAC25CD0}"/>
              </a:ext>
            </a:extLst>
          </p:cNvPr>
          <p:cNvSpPr txBox="1">
            <a:spLocks/>
          </p:cNvSpPr>
          <p:nvPr/>
        </p:nvSpPr>
        <p:spPr>
          <a:xfrm>
            <a:off x="185200" y="798587"/>
            <a:ext cx="7545635" cy="4286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Even though the </a:t>
            </a:r>
            <a:r>
              <a:rPr lang="en-US" sz="1400" dirty="0" smtClean="0"/>
              <a:t>back-testing </a:t>
            </a:r>
            <a:r>
              <a:rPr lang="en-US" sz="1400" dirty="0"/>
              <a:t>results turned out well, it remains unclear how it would fare in the real world.</a:t>
            </a:r>
          </a:p>
          <a:p>
            <a:r>
              <a:rPr lang="en-US" sz="1400" dirty="0"/>
              <a:t>All the races in the unseen set were treated as a single race, instead of separate races.</a:t>
            </a:r>
          </a:p>
          <a:p>
            <a:r>
              <a:rPr lang="en-US" sz="1400" dirty="0"/>
              <a:t>In a live app, the results and information would have to updated quickly for the model to re-train and make predictions for the next race.</a:t>
            </a:r>
          </a:p>
          <a:p>
            <a:r>
              <a:rPr lang="en-US" sz="1400" dirty="0"/>
              <a:t>Unable to make a prediction if the horse is new and has not raced before</a:t>
            </a:r>
          </a:p>
          <a:p>
            <a:r>
              <a:rPr lang="en-US" sz="1400" dirty="0"/>
              <a:t>Modelling: Should have treated a unique race as a sample, instead of just a single row</a:t>
            </a:r>
          </a:p>
          <a:p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20482" name="Picture 2" descr="Horse Betting Bankroll: Tips To Keep Funds In Great Shape">
            <a:extLst>
              <a:ext uri="{FF2B5EF4-FFF2-40B4-BE49-F238E27FC236}">
                <a16:creationId xmlns:a16="http://schemas.microsoft.com/office/drawing/2014/main" xmlns="" id="{D3DDD444-8B49-C1D7-E0E4-31A0E5F89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800" y="2667654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C60A614C-4C58-D245-64D4-B245584969CC}"/>
              </a:ext>
            </a:extLst>
          </p:cNvPr>
          <p:cNvSpPr txBox="1">
            <a:spLocks/>
          </p:cNvSpPr>
          <p:nvPr/>
        </p:nvSpPr>
        <p:spPr>
          <a:xfrm>
            <a:off x="128970" y="2494234"/>
            <a:ext cx="8246070" cy="7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effectLst/>
              </a:rPr>
              <a:t>Future Improvements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66039CA-2F88-43EE-59C5-92A5B4FA1321}"/>
              </a:ext>
            </a:extLst>
          </p:cNvPr>
          <p:cNvSpPr txBox="1">
            <a:spLocks/>
          </p:cNvSpPr>
          <p:nvPr/>
        </p:nvSpPr>
        <p:spPr>
          <a:xfrm>
            <a:off x="185200" y="3125164"/>
            <a:ext cx="4850927" cy="38644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To tweak and improve betting strategies</a:t>
            </a:r>
          </a:p>
          <a:p>
            <a:r>
              <a:rPr lang="en-US" sz="1400" dirty="0"/>
              <a:t>To try the model on a newer dataset to see if results still hold</a:t>
            </a:r>
          </a:p>
          <a:p>
            <a:r>
              <a:rPr lang="en-US" sz="1400" dirty="0"/>
              <a:t>Test it out live</a:t>
            </a:r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3033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1647D65-D62B-C6FB-C2E1-2352561627B6}"/>
              </a:ext>
            </a:extLst>
          </p:cNvPr>
          <p:cNvSpPr txBox="1"/>
          <p:nvPr/>
        </p:nvSpPr>
        <p:spPr>
          <a:xfrm>
            <a:off x="353291" y="2340370"/>
            <a:ext cx="4585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prstClr val="white"/>
                </a:solidFill>
                <a:latin typeface="Calibri"/>
                <a:ea typeface="+mj-ea"/>
                <a:cs typeface="+mj-cs"/>
              </a:rPr>
              <a:t>Thank you!</a:t>
            </a:r>
            <a:endParaRPr lang="en-SG" sz="3600" b="1" dirty="0">
              <a:solidFill>
                <a:prstClr val="white"/>
              </a:solidFill>
              <a:latin typeface="Calibri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76FFC58-DA30-81BC-B095-73C3861FDD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19" y="4264819"/>
            <a:ext cx="878681" cy="8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0891" y="232014"/>
            <a:ext cx="6570407" cy="725349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Problem Statement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00892" y="957363"/>
            <a:ext cx="4835236" cy="1273219"/>
          </a:xfrm>
        </p:spPr>
        <p:txBody>
          <a:bodyPr>
            <a:normAutofit/>
          </a:bodyPr>
          <a:lstStyle/>
          <a:p>
            <a:r>
              <a:rPr lang="en-US" sz="1400" dirty="0"/>
              <a:t>Inspired from the Bloomberg article in 2018 “The Gambler who Cracked the Horse-Racing code”</a:t>
            </a:r>
          </a:p>
          <a:p>
            <a:r>
              <a:rPr lang="en-US" sz="1400" dirty="0"/>
              <a:t>Bill Benter has made a billion dollars from horse betting</a:t>
            </a:r>
          </a:p>
          <a:p>
            <a:r>
              <a:rPr lang="en-US" sz="1400" dirty="0"/>
              <a:t>At its peak, his model factored in over 120 variables per horse, and earned an estimated </a:t>
            </a:r>
            <a:r>
              <a:rPr lang="en-US" sz="1400" b="1" dirty="0"/>
              <a:t>$100m per season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95AD427-7565-5CD4-2380-8E76ECDEA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944" y="110837"/>
            <a:ext cx="1956955" cy="2739736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xmlns="" id="{5EF9309B-7866-7F44-32A8-07EE511CD3ED}"/>
              </a:ext>
            </a:extLst>
          </p:cNvPr>
          <p:cNvSpPr txBox="1">
            <a:spLocks/>
          </p:cNvSpPr>
          <p:nvPr/>
        </p:nvSpPr>
        <p:spPr>
          <a:xfrm>
            <a:off x="200891" y="2391177"/>
            <a:ext cx="4835236" cy="1273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Can we use machine learning models to predict horse race results and profit from them?</a:t>
            </a:r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xmlns="" id="{5E53E933-302E-B9DA-801C-482A86180124}"/>
              </a:ext>
            </a:extLst>
          </p:cNvPr>
          <p:cNvSpPr txBox="1">
            <a:spLocks/>
          </p:cNvSpPr>
          <p:nvPr/>
        </p:nvSpPr>
        <p:spPr>
          <a:xfrm>
            <a:off x="325582" y="3160105"/>
            <a:ext cx="3034146" cy="18725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Consider the base case of betting on the horse with the lowest odds at every race</a:t>
            </a:r>
          </a:p>
          <a:p>
            <a:r>
              <a:rPr lang="en-US" sz="1400" b="1" dirty="0"/>
              <a:t>After 240 races and placing $1 each time, we will still be making a net loss of $70</a:t>
            </a:r>
          </a:p>
          <a:p>
            <a:endParaRPr lang="en-US" sz="1400" dirty="0"/>
          </a:p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2BB49E3-7856-5C07-4B61-53861C482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108" y="3020859"/>
            <a:ext cx="3333600" cy="210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55" y="339863"/>
            <a:ext cx="8246070" cy="763526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</a:rPr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702" y="1103389"/>
            <a:ext cx="4279836" cy="331838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600" dirty="0"/>
              <a:t>Dataset was obtained from Kaggle, courtesy of the Hong Kong Jockey Club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Hong Kong horse racing is the most popular spectator sport in the city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Happy Valley and Sha Tin welcomes more than 2.2m people in a season.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Total bets turnover for a weekend race can reach HK$1.5bn (~US$200m)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You can bet on racing most weeks of the year (Wednesdays at Happy Valley, Saturdays and Sundays at Sha Tin)</a:t>
            </a:r>
          </a:p>
        </p:txBody>
      </p:sp>
      <p:pic>
        <p:nvPicPr>
          <p:cNvPr id="1026" name="Picture 2" descr="Happy Valley Racecourse &amp; Races – Punters.com.au">
            <a:extLst>
              <a:ext uri="{FF2B5EF4-FFF2-40B4-BE49-F238E27FC236}">
                <a16:creationId xmlns:a16="http://schemas.microsoft.com/office/drawing/2014/main" xmlns="" id="{4A2DC2CC-8844-EFDE-410E-5D7124E57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84" y="-41564"/>
            <a:ext cx="7881883" cy="52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542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70" y="826298"/>
            <a:ext cx="4443030" cy="1071775"/>
          </a:xfrm>
        </p:spPr>
        <p:txBody>
          <a:bodyPr>
            <a:normAutofit/>
          </a:bodyPr>
          <a:lstStyle/>
          <a:p>
            <a:r>
              <a:rPr lang="en-US" sz="1400" dirty="0"/>
              <a:t>Dataset has &gt;20 variables on the details of the race</a:t>
            </a:r>
          </a:p>
          <a:p>
            <a:r>
              <a:rPr lang="en-US" sz="1400" dirty="0"/>
              <a:t>Contains more than 2000 races throughout the 2014-2017 racing seasons (~30,000 rows)</a:t>
            </a:r>
          </a:p>
          <a:p>
            <a:endParaRPr lang="en-US" sz="1400" dirty="0"/>
          </a:p>
          <a:p>
            <a:endParaRPr lang="en-US" sz="1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BC68764E-58B6-6926-C97C-90F0A17CD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330728"/>
              </p:ext>
            </p:extLst>
          </p:nvPr>
        </p:nvGraphicFramePr>
        <p:xfrm>
          <a:off x="263236" y="1943412"/>
          <a:ext cx="867993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119">
                  <a:extLst>
                    <a:ext uri="{9D8B030D-6E8A-4147-A177-3AD203B41FA5}">
                      <a16:colId xmlns:a16="http://schemas.microsoft.com/office/drawing/2014/main" xmlns="" val="4237915753"/>
                    </a:ext>
                  </a:extLst>
                </a:gridCol>
                <a:gridCol w="6838814">
                  <a:extLst>
                    <a:ext uri="{9D8B030D-6E8A-4147-A177-3AD203B41FA5}">
                      <a16:colId xmlns:a16="http://schemas.microsoft.com/office/drawing/2014/main" xmlns="" val="3925973316"/>
                    </a:ext>
                  </a:extLst>
                </a:gridCol>
              </a:tblGrid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Columns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12765580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Finishing Position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Rank of the horse at race end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592814955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Horse Number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Number of horse in a specific race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448922006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Horse Name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English name of the horse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122715061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Jockey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The person who rides the horse (A jockey can ride different horses in different races)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560229744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Trainer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The one who trains the horse (A trainer can train multiple horses)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413776582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Actual weight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Extra weights carried by the horse to make the race more competitive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081824883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Declared horse weight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Weight of the horse on date of race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16158292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Draw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Starting position of the horse. Inner positions (smaller numbers) are usually advantageous.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644053171"/>
                  </a:ext>
                </a:extLst>
              </a:tr>
              <a:tr h="200198">
                <a:tc>
                  <a:txBody>
                    <a:bodyPr/>
                    <a:lstStyle/>
                    <a:p>
                      <a:r>
                        <a:rPr lang="en-SG" sz="1400" dirty="0"/>
                        <a:t>Win odds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The multiplier on how much you will receive if you win the bet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23168028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13E4DBB-92F0-96B3-FAF5-03F07374F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02" y="261909"/>
            <a:ext cx="4418572" cy="15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3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What are some factors affecting a race outcome?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2662325B-DB8E-FA48-1424-230172B2057A}"/>
              </a:ext>
            </a:extLst>
          </p:cNvPr>
          <p:cNvSpPr/>
          <p:nvPr/>
        </p:nvSpPr>
        <p:spPr>
          <a:xfrm>
            <a:off x="6720764" y="89496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Weight of the Horse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B6A0C131-48B9-955F-9D55-E414A77B8D15}"/>
              </a:ext>
            </a:extLst>
          </p:cNvPr>
          <p:cNvSpPr/>
          <p:nvPr/>
        </p:nvSpPr>
        <p:spPr>
          <a:xfrm>
            <a:off x="1470523" y="1539201"/>
            <a:ext cx="4793673" cy="2459184"/>
          </a:xfrm>
          <a:custGeom>
            <a:avLst/>
            <a:gdLst>
              <a:gd name="connsiteX0" fmla="*/ 1462050 w 4793673"/>
              <a:gd name="connsiteY0" fmla="*/ 465357 h 2459184"/>
              <a:gd name="connsiteX1" fmla="*/ 789707 w 4793673"/>
              <a:gd name="connsiteY1" fmla="*/ 1137700 h 2459184"/>
              <a:gd name="connsiteX2" fmla="*/ 789707 w 4793673"/>
              <a:gd name="connsiteY2" fmla="*/ 1321484 h 2459184"/>
              <a:gd name="connsiteX3" fmla="*/ 1462050 w 4793673"/>
              <a:gd name="connsiteY3" fmla="*/ 1993827 h 2459184"/>
              <a:gd name="connsiteX4" fmla="*/ 3331622 w 4793673"/>
              <a:gd name="connsiteY4" fmla="*/ 1993827 h 2459184"/>
              <a:gd name="connsiteX5" fmla="*/ 4003965 w 4793673"/>
              <a:gd name="connsiteY5" fmla="*/ 1321484 h 2459184"/>
              <a:gd name="connsiteX6" fmla="*/ 4003965 w 4793673"/>
              <a:gd name="connsiteY6" fmla="*/ 1137700 h 2459184"/>
              <a:gd name="connsiteX7" fmla="*/ 3331622 w 4793673"/>
              <a:gd name="connsiteY7" fmla="*/ 465357 h 2459184"/>
              <a:gd name="connsiteX8" fmla="*/ 1081746 w 4793673"/>
              <a:gd name="connsiteY8" fmla="*/ 0 h 2459184"/>
              <a:gd name="connsiteX9" fmla="*/ 3711927 w 4793673"/>
              <a:gd name="connsiteY9" fmla="*/ 0 h 2459184"/>
              <a:gd name="connsiteX10" fmla="*/ 4793673 w 4793673"/>
              <a:gd name="connsiteY10" fmla="*/ 1081746 h 2459184"/>
              <a:gd name="connsiteX11" fmla="*/ 4793673 w 4793673"/>
              <a:gd name="connsiteY11" fmla="*/ 1377438 h 2459184"/>
              <a:gd name="connsiteX12" fmla="*/ 3711927 w 4793673"/>
              <a:gd name="connsiteY12" fmla="*/ 2459184 h 2459184"/>
              <a:gd name="connsiteX13" fmla="*/ 1081746 w 4793673"/>
              <a:gd name="connsiteY13" fmla="*/ 2459184 h 2459184"/>
              <a:gd name="connsiteX14" fmla="*/ 0 w 4793673"/>
              <a:gd name="connsiteY14" fmla="*/ 1377438 h 2459184"/>
              <a:gd name="connsiteX15" fmla="*/ 0 w 4793673"/>
              <a:gd name="connsiteY15" fmla="*/ 1081746 h 2459184"/>
              <a:gd name="connsiteX16" fmla="*/ 1081746 w 4793673"/>
              <a:gd name="connsiteY16" fmla="*/ 0 h 245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93673" h="2459184">
                <a:moveTo>
                  <a:pt x="1462050" y="465357"/>
                </a:moveTo>
                <a:cubicBezTo>
                  <a:pt x="1090725" y="465357"/>
                  <a:pt x="789707" y="766375"/>
                  <a:pt x="789707" y="1137700"/>
                </a:cubicBezTo>
                <a:lnTo>
                  <a:pt x="789707" y="1321484"/>
                </a:lnTo>
                <a:cubicBezTo>
                  <a:pt x="789707" y="1692809"/>
                  <a:pt x="1090725" y="1993827"/>
                  <a:pt x="1462050" y="1993827"/>
                </a:cubicBezTo>
                <a:lnTo>
                  <a:pt x="3331622" y="1993827"/>
                </a:lnTo>
                <a:cubicBezTo>
                  <a:pt x="3702947" y="1993827"/>
                  <a:pt x="4003965" y="1692809"/>
                  <a:pt x="4003965" y="1321484"/>
                </a:cubicBezTo>
                <a:lnTo>
                  <a:pt x="4003965" y="1137700"/>
                </a:lnTo>
                <a:cubicBezTo>
                  <a:pt x="4003965" y="766375"/>
                  <a:pt x="3702947" y="465357"/>
                  <a:pt x="3331622" y="465357"/>
                </a:cubicBezTo>
                <a:close/>
                <a:moveTo>
                  <a:pt x="1081746" y="0"/>
                </a:moveTo>
                <a:lnTo>
                  <a:pt x="3711927" y="0"/>
                </a:lnTo>
                <a:cubicBezTo>
                  <a:pt x="4309359" y="0"/>
                  <a:pt x="4793673" y="484314"/>
                  <a:pt x="4793673" y="1081746"/>
                </a:cubicBezTo>
                <a:lnTo>
                  <a:pt x="4793673" y="1377438"/>
                </a:lnTo>
                <a:cubicBezTo>
                  <a:pt x="4793673" y="1974870"/>
                  <a:pt x="4309359" y="2459184"/>
                  <a:pt x="3711927" y="2459184"/>
                </a:cubicBezTo>
                <a:lnTo>
                  <a:pt x="1081746" y="2459184"/>
                </a:lnTo>
                <a:cubicBezTo>
                  <a:pt x="484314" y="2459184"/>
                  <a:pt x="0" y="1974870"/>
                  <a:pt x="0" y="1377438"/>
                </a:cubicBezTo>
                <a:lnTo>
                  <a:pt x="0" y="1081746"/>
                </a:lnTo>
                <a:cubicBezTo>
                  <a:pt x="0" y="484314"/>
                  <a:pt x="484314" y="0"/>
                  <a:pt x="1081746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SG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1B8FFA86-78F4-3A60-E2FB-E3850970F9B9}"/>
              </a:ext>
            </a:extLst>
          </p:cNvPr>
          <p:cNvCxnSpPr>
            <a:stCxn id="14" idx="7"/>
          </p:cNvCxnSpPr>
          <p:nvPr/>
        </p:nvCxnSpPr>
        <p:spPr>
          <a:xfrm flipV="1">
            <a:off x="4802145" y="2001982"/>
            <a:ext cx="2062782" cy="257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F5A0180A-1A81-4A0C-67A2-40F9DA5C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014970" y="1158471"/>
            <a:ext cx="646023" cy="646023"/>
          </a:xfrm>
          <a:prstGeom prst="rect">
            <a:avLst/>
          </a:prstGeom>
          <a:effectLst/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60B3538F-AD9A-486F-B5B0-9882A1C9FD79}"/>
              </a:ext>
            </a:extLst>
          </p:cNvPr>
          <p:cNvCxnSpPr>
            <a:cxnSpLocks/>
          </p:cNvCxnSpPr>
          <p:nvPr/>
        </p:nvCxnSpPr>
        <p:spPr>
          <a:xfrm>
            <a:off x="4959926" y="3416375"/>
            <a:ext cx="0" cy="67031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FC8B7E24-3546-7DB6-0667-95E457097D53}"/>
              </a:ext>
            </a:extLst>
          </p:cNvPr>
          <p:cNvSpPr/>
          <p:nvPr/>
        </p:nvSpPr>
        <p:spPr>
          <a:xfrm>
            <a:off x="4572000" y="4186342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Distance of the race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E6D791FC-6AB2-DA59-EF86-71F136988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541" y="3079046"/>
            <a:ext cx="476250" cy="47625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584A7FEB-C64A-73DB-2F70-60902C87FCEC}"/>
              </a:ext>
            </a:extLst>
          </p:cNvPr>
          <p:cNvSpPr/>
          <p:nvPr/>
        </p:nvSpPr>
        <p:spPr>
          <a:xfrm>
            <a:off x="6977284" y="150893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Weight of the Jockey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DB7E93B-AFAE-5AFE-DAC4-7B91AA71C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265" y="3297584"/>
            <a:ext cx="476250" cy="476250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5E4797A0-AA8A-6E31-5E20-8F39DC878BFF}"/>
              </a:ext>
            </a:extLst>
          </p:cNvPr>
          <p:cNvSpPr/>
          <p:nvPr/>
        </p:nvSpPr>
        <p:spPr>
          <a:xfrm>
            <a:off x="6895518" y="3846781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Quality of Trainer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58B77236-AAEC-C91C-6387-CFA740C38667}"/>
              </a:ext>
            </a:extLst>
          </p:cNvPr>
          <p:cNvSpPr/>
          <p:nvPr/>
        </p:nvSpPr>
        <p:spPr>
          <a:xfrm>
            <a:off x="3131336" y="320528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Condition of the ground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B7C4CEBB-2EFA-67CE-DF61-2E9EDAFE0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518" y="2132312"/>
            <a:ext cx="323321" cy="323321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xmlns="" id="{5F7A2311-4965-4DF4-F847-B39A3A8205FF}"/>
              </a:ext>
            </a:extLst>
          </p:cNvPr>
          <p:cNvSpPr/>
          <p:nvPr/>
        </p:nvSpPr>
        <p:spPr>
          <a:xfrm>
            <a:off x="6864927" y="2129894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Handicap Weights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712220DC-061C-BAAA-FA94-EC1FA8BEE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073" y="1132980"/>
            <a:ext cx="290946" cy="29094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36CD5263-FF22-B444-82C9-40A8363C5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73" y="1285380"/>
            <a:ext cx="290946" cy="2909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C441B857-8F0D-FBC6-39EC-13A105F2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873" y="1437780"/>
            <a:ext cx="290946" cy="290946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xmlns="" id="{43899A3A-B0DC-9D73-D3C4-D1F554A113FE}"/>
              </a:ext>
            </a:extLst>
          </p:cNvPr>
          <p:cNvSpPr/>
          <p:nvPr/>
        </p:nvSpPr>
        <p:spPr>
          <a:xfrm>
            <a:off x="1216626" y="894963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Recent form of the Horse/Jockey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D8184192-57BE-7AB5-8D3A-2AC79BE9EF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9819" y="4019302"/>
            <a:ext cx="505051" cy="50505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8D0B1875-BE97-2ED4-BC8D-022A7DCB2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443" y="4108250"/>
            <a:ext cx="505051" cy="5050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B7935E3C-7416-F179-F4DA-2936D8FC2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7067" y="4197197"/>
            <a:ext cx="505051" cy="505051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xmlns="" id="{1B9AF3BA-1FB1-2301-A39C-8E17011FEB60}"/>
              </a:ext>
            </a:extLst>
          </p:cNvPr>
          <p:cNvSpPr/>
          <p:nvPr/>
        </p:nvSpPr>
        <p:spPr>
          <a:xfrm>
            <a:off x="149752" y="4122816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Crowd at the horse track?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xmlns="" id="{1A4F91FE-9701-E4B9-523E-FDB224B0615D}"/>
              </a:ext>
            </a:extLst>
          </p:cNvPr>
          <p:cNvSpPr/>
          <p:nvPr/>
        </p:nvSpPr>
        <p:spPr>
          <a:xfrm>
            <a:off x="171450" y="2178327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Draw number</a:t>
            </a:r>
          </a:p>
        </p:txBody>
      </p:sp>
      <p:sp>
        <p:nvSpPr>
          <p:cNvPr id="43" name="Arrow: Curved Right 42">
            <a:extLst>
              <a:ext uri="{FF2B5EF4-FFF2-40B4-BE49-F238E27FC236}">
                <a16:creationId xmlns:a16="http://schemas.microsoft.com/office/drawing/2014/main" xmlns="" id="{E7299BDA-8CB1-690A-4DE0-65BC6B9745F2}"/>
              </a:ext>
            </a:extLst>
          </p:cNvPr>
          <p:cNvSpPr/>
          <p:nvPr/>
        </p:nvSpPr>
        <p:spPr>
          <a:xfrm>
            <a:off x="797684" y="2754901"/>
            <a:ext cx="219578" cy="289879"/>
          </a:xfrm>
          <a:prstGeom prst="curv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tx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E5AE53A8-D764-47A1-B115-AD9F49904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3601" y="2034166"/>
            <a:ext cx="1684819" cy="1123808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xmlns="" id="{AC9BD77D-0FED-6D55-6FF2-44A1C0A65F52}"/>
              </a:ext>
            </a:extLst>
          </p:cNvPr>
          <p:cNvSpPr/>
          <p:nvPr/>
        </p:nvSpPr>
        <p:spPr>
          <a:xfrm>
            <a:off x="3867359" y="861535"/>
            <a:ext cx="1472046" cy="47603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/>
              <a:t>Weather/</a:t>
            </a:r>
          </a:p>
          <a:p>
            <a:pPr algn="ctr"/>
            <a:r>
              <a:rPr lang="en-SG" sz="1400" dirty="0"/>
              <a:t>Temperature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42938441-F994-4A93-2A27-31262BDA71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7587" y="795017"/>
            <a:ext cx="440756" cy="44075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2AB06AB3-E4FB-0422-8628-AEF3FB573E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7965" y="1110340"/>
            <a:ext cx="423021" cy="4230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736B7EEB-00F8-9126-31D2-C888068866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24790" y="752523"/>
            <a:ext cx="411220" cy="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24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970" y="826298"/>
            <a:ext cx="4443030" cy="1071775"/>
          </a:xfrm>
        </p:spPr>
        <p:txBody>
          <a:bodyPr>
            <a:normAutofit/>
          </a:bodyPr>
          <a:lstStyle/>
          <a:p>
            <a:r>
              <a:rPr lang="en-US" sz="1400" dirty="0"/>
              <a:t>Create 3 more new variables to take into account the recent form of the horse, the jockey and the trainer</a:t>
            </a:r>
          </a:p>
          <a:p>
            <a:r>
              <a:rPr lang="en-US" sz="1400" dirty="0"/>
              <a:t>There is a high correlation between recent performance and the outcome of a race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xmlns="" id="{5368B264-01BA-8572-3FCD-87C347197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573095"/>
              </p:ext>
            </p:extLst>
          </p:nvPr>
        </p:nvGraphicFramePr>
        <p:xfrm>
          <a:off x="98560" y="2057401"/>
          <a:ext cx="3495156" cy="267660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595746">
                  <a:extLst>
                    <a:ext uri="{9D8B030D-6E8A-4147-A177-3AD203B41FA5}">
                      <a16:colId xmlns:a16="http://schemas.microsoft.com/office/drawing/2014/main" xmlns="" val="1893866980"/>
                    </a:ext>
                  </a:extLst>
                </a:gridCol>
                <a:gridCol w="421060">
                  <a:extLst>
                    <a:ext uri="{9D8B030D-6E8A-4147-A177-3AD203B41FA5}">
                      <a16:colId xmlns:a16="http://schemas.microsoft.com/office/drawing/2014/main" xmlns="" val="3655072370"/>
                    </a:ext>
                  </a:extLst>
                </a:gridCol>
                <a:gridCol w="408104">
                  <a:extLst>
                    <a:ext uri="{9D8B030D-6E8A-4147-A177-3AD203B41FA5}">
                      <a16:colId xmlns:a16="http://schemas.microsoft.com/office/drawing/2014/main" xmlns="" val="4091696832"/>
                    </a:ext>
                  </a:extLst>
                </a:gridCol>
                <a:gridCol w="408104">
                  <a:extLst>
                    <a:ext uri="{9D8B030D-6E8A-4147-A177-3AD203B41FA5}">
                      <a16:colId xmlns:a16="http://schemas.microsoft.com/office/drawing/2014/main" xmlns="" val="2998370394"/>
                    </a:ext>
                  </a:extLst>
                </a:gridCol>
                <a:gridCol w="408104">
                  <a:extLst>
                    <a:ext uri="{9D8B030D-6E8A-4147-A177-3AD203B41FA5}">
                      <a16:colId xmlns:a16="http://schemas.microsoft.com/office/drawing/2014/main" xmlns="" val="358512288"/>
                    </a:ext>
                  </a:extLst>
                </a:gridCol>
                <a:gridCol w="662070">
                  <a:extLst>
                    <a:ext uri="{9D8B030D-6E8A-4147-A177-3AD203B41FA5}">
                      <a16:colId xmlns:a16="http://schemas.microsoft.com/office/drawing/2014/main" xmlns="" val="59175422"/>
                    </a:ext>
                  </a:extLst>
                </a:gridCol>
                <a:gridCol w="591968">
                  <a:extLst>
                    <a:ext uri="{9D8B030D-6E8A-4147-A177-3AD203B41FA5}">
                      <a16:colId xmlns:a16="http://schemas.microsoft.com/office/drawing/2014/main" xmlns="" val="1979830934"/>
                    </a:ext>
                  </a:extLst>
                </a:gridCol>
              </a:tblGrid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Horse Name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Race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Finishing Position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Recent Positions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52542895"/>
                  </a:ext>
                </a:extLst>
              </a:tr>
              <a:tr h="53943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486268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04876950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44669290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 FAST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Race 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SG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1/2/3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7369863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C758450-9837-36B9-7276-0EA63C355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737" y="124694"/>
            <a:ext cx="3944263" cy="23940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DD6F920-83D8-633B-7FA1-7F962C7C0148}"/>
              </a:ext>
            </a:extLst>
          </p:cNvPr>
          <p:cNvSpPr/>
          <p:nvPr/>
        </p:nvSpPr>
        <p:spPr>
          <a:xfrm>
            <a:off x="5299364" y="235957"/>
            <a:ext cx="1046018" cy="2174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D9C2EF1-696C-B0D7-89BB-3AAB5A8E6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737" y="2695585"/>
            <a:ext cx="3944263" cy="218909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xmlns="" id="{9846B1F3-DD27-85AB-3E05-5BAF1B365258}"/>
              </a:ext>
            </a:extLst>
          </p:cNvPr>
          <p:cNvSpPr/>
          <p:nvPr/>
        </p:nvSpPr>
        <p:spPr>
          <a:xfrm rot="2459234">
            <a:off x="2766399" y="2994093"/>
            <a:ext cx="422563" cy="173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xmlns="" id="{74C2196C-1C01-D83B-AA54-248DF4816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873818"/>
              </p:ext>
            </p:extLst>
          </p:nvPr>
        </p:nvGraphicFramePr>
        <p:xfrm>
          <a:off x="4358187" y="2057400"/>
          <a:ext cx="654282" cy="267660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54282">
                  <a:extLst>
                    <a:ext uri="{9D8B030D-6E8A-4147-A177-3AD203B41FA5}">
                      <a16:colId xmlns:a16="http://schemas.microsoft.com/office/drawing/2014/main" xmlns="" val="3602879570"/>
                    </a:ext>
                  </a:extLst>
                </a:gridCol>
              </a:tblGrid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Recent </a:t>
                      </a:r>
                      <a:r>
                        <a:rPr lang="en-SG" sz="11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Avg</a:t>
                      </a:r>
                      <a:r>
                        <a:rPr lang="en-SG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Rank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79663464"/>
                  </a:ext>
                </a:extLst>
              </a:tr>
              <a:tr h="539435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0303089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0480570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14067511"/>
                  </a:ext>
                </a:extLst>
              </a:tr>
              <a:tr h="534292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35620255"/>
                  </a:ext>
                </a:extLst>
              </a:tr>
            </a:tbl>
          </a:graphicData>
        </a:graphic>
      </p:graphicFrame>
      <p:sp>
        <p:nvSpPr>
          <p:cNvPr id="14" name="Arrow: Right 13">
            <a:extLst>
              <a:ext uri="{FF2B5EF4-FFF2-40B4-BE49-F238E27FC236}">
                <a16:creationId xmlns:a16="http://schemas.microsoft.com/office/drawing/2014/main" xmlns="" id="{D64C5E1C-4707-E63C-DD9F-356374861FD4}"/>
              </a:ext>
            </a:extLst>
          </p:cNvPr>
          <p:cNvSpPr/>
          <p:nvPr/>
        </p:nvSpPr>
        <p:spPr>
          <a:xfrm>
            <a:off x="3392436" y="3395701"/>
            <a:ext cx="1190761" cy="527583"/>
          </a:xfrm>
          <a:prstGeom prst="rightArrow">
            <a:avLst>
              <a:gd name="adj1" fmla="val 62598"/>
              <a:gd name="adj2" fmla="val 51260"/>
            </a:avLst>
          </a:prstGeom>
          <a:solidFill>
            <a:schemeClr val="bg2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dirty="0">
                <a:solidFill>
                  <a:schemeClr val="tx1"/>
                </a:solidFill>
              </a:rPr>
              <a:t>Mean of recent performances</a:t>
            </a:r>
          </a:p>
        </p:txBody>
      </p:sp>
    </p:spTree>
    <p:extLst>
      <p:ext uri="{BB962C8B-B14F-4D97-AF65-F5344CB8AC3E}">
        <p14:creationId xmlns:p14="http://schemas.microsoft.com/office/powerpoint/2010/main" val="232120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970" y="111263"/>
            <a:ext cx="8246070" cy="763526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/>
              </a:rPr>
              <a:t>EDA – Primer into HK Horse 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6366" y="874789"/>
            <a:ext cx="4523268" cy="180687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400" dirty="0"/>
              <a:t>Most common to have </a:t>
            </a:r>
            <a:r>
              <a:rPr lang="en-US" sz="1400" b="1" dirty="0"/>
              <a:t>12 or 14 horses per race</a:t>
            </a:r>
          </a:p>
          <a:p>
            <a:pPr>
              <a:spcBef>
                <a:spcPts val="600"/>
              </a:spcBef>
            </a:pPr>
            <a:r>
              <a:rPr lang="en-US" sz="1400" b="1" dirty="0"/>
              <a:t>Lower odds</a:t>
            </a:r>
            <a:r>
              <a:rPr lang="en-US" sz="1400" dirty="0"/>
              <a:t> are given for </a:t>
            </a:r>
            <a:r>
              <a:rPr lang="en-US" sz="1400" b="1" dirty="0"/>
              <a:t>better performing horses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Races follow a </a:t>
            </a:r>
            <a:r>
              <a:rPr lang="en-US" sz="1400" b="1" dirty="0"/>
              <a:t>handicap system</a:t>
            </a:r>
            <a:r>
              <a:rPr lang="en-US" sz="1400" dirty="0"/>
              <a:t>. Horses with better recent performances are given a </a:t>
            </a:r>
            <a:r>
              <a:rPr lang="en-US" sz="1400" b="1" dirty="0"/>
              <a:t>smaller horse number and additional weights </a:t>
            </a:r>
            <a:r>
              <a:rPr lang="en-US" sz="1400" dirty="0"/>
              <a:t>to carry to make races more competitive.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A51B4B58-4434-5AA4-48F7-20B24D35A0AF}"/>
              </a:ext>
            </a:extLst>
          </p:cNvPr>
          <p:cNvSpPr txBox="1">
            <a:spLocks/>
          </p:cNvSpPr>
          <p:nvPr/>
        </p:nvSpPr>
        <p:spPr>
          <a:xfrm>
            <a:off x="3112262" y="2474987"/>
            <a:ext cx="2879300" cy="107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76DF97B-AD62-6D96-8D1C-8420A02A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166" y="2927816"/>
            <a:ext cx="3776388" cy="20754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F0DFB4AE-5B87-0293-DCC3-E89535662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1" y="747100"/>
            <a:ext cx="3672000" cy="207547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4DF06EAE-0C89-14EE-9730-36EBB1273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91" y="2927817"/>
            <a:ext cx="3776388" cy="207547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6236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D5ED0B0A-9A96-C706-807F-BC174501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0" y="794146"/>
            <a:ext cx="2885325" cy="162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3BEE78C-828A-64B3-9441-0A5569101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813" y="2529500"/>
            <a:ext cx="3525863" cy="193779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xmlns="" id="{554007A3-A968-8192-8271-1288348E8DF0}"/>
              </a:ext>
            </a:extLst>
          </p:cNvPr>
          <p:cNvSpPr txBox="1">
            <a:spLocks/>
          </p:cNvSpPr>
          <p:nvPr/>
        </p:nvSpPr>
        <p:spPr>
          <a:xfrm>
            <a:off x="128970" y="111263"/>
            <a:ext cx="8246070" cy="763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effectLst/>
              </a:rPr>
              <a:t>EDA – Primer into HK Horse Racing</a:t>
            </a:r>
            <a:endParaRPr lang="en-US" sz="2800" b="1" dirty="0">
              <a:effectLst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9D68900-950F-25B2-B968-0BDE3C284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275" y="794146"/>
            <a:ext cx="2424598" cy="1618556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xmlns="" id="{9BC9610A-E202-5D44-7174-D3740C54E633}"/>
              </a:ext>
            </a:extLst>
          </p:cNvPr>
          <p:cNvSpPr txBox="1">
            <a:spLocks/>
          </p:cNvSpPr>
          <p:nvPr/>
        </p:nvSpPr>
        <p:spPr>
          <a:xfrm>
            <a:off x="5798075" y="1166065"/>
            <a:ext cx="2940128" cy="1071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/>
              <a:t>Draws refer to the starting position and smaller numbers are advantageous as they correspond to the inner lanes.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xmlns="" id="{121C1472-7466-5B00-68B4-B9BED99A94D1}"/>
              </a:ext>
            </a:extLst>
          </p:cNvPr>
          <p:cNvSpPr txBox="1">
            <a:spLocks/>
          </p:cNvSpPr>
          <p:nvPr/>
        </p:nvSpPr>
        <p:spPr>
          <a:xfrm>
            <a:off x="225460" y="4441455"/>
            <a:ext cx="8571094" cy="952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Race horses start racing at </a:t>
            </a:r>
            <a:r>
              <a:rPr lang="en-US" sz="1400" b="1" dirty="0"/>
              <a:t>2-3 years old </a:t>
            </a:r>
            <a:r>
              <a:rPr lang="en-US" sz="1400" dirty="0"/>
              <a:t>and generally have a short career lifespan (less than 3 years). </a:t>
            </a:r>
          </a:p>
          <a:p>
            <a:pPr marL="0" indent="0">
              <a:buNone/>
            </a:pPr>
            <a:r>
              <a:rPr lang="en-US" sz="1400" dirty="0"/>
              <a:t>Jockeys have longer careers. Two of the most successful jockeys shown here are Joao Moreira and Zac Purton.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AD2D1C9-BDA5-95D8-01D6-0C64C4AB87A4}"/>
              </a:ext>
            </a:extLst>
          </p:cNvPr>
          <p:cNvGrpSpPr/>
          <p:nvPr/>
        </p:nvGrpSpPr>
        <p:grpSpPr>
          <a:xfrm>
            <a:off x="4872285" y="2302888"/>
            <a:ext cx="4160878" cy="2173689"/>
            <a:chOff x="4872285" y="2302888"/>
            <a:chExt cx="4160878" cy="217368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xmlns="" id="{5965A8CF-4663-E519-56F8-F097CB24B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2285" y="2302888"/>
              <a:ext cx="4160878" cy="217368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D7AB6741-5764-16FE-42D5-F7CDCEDB43C7}"/>
                </a:ext>
              </a:extLst>
            </p:cNvPr>
            <p:cNvSpPr/>
            <p:nvPr/>
          </p:nvSpPr>
          <p:spPr>
            <a:xfrm>
              <a:off x="6952723" y="2971792"/>
              <a:ext cx="521803" cy="408709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xmlns="" id="{76E67485-5F28-3708-EB07-F061B50BD4E8}"/>
                </a:ext>
              </a:extLst>
            </p:cNvPr>
            <p:cNvSpPr/>
            <p:nvPr/>
          </p:nvSpPr>
          <p:spPr>
            <a:xfrm>
              <a:off x="7624669" y="2421683"/>
              <a:ext cx="521804" cy="30073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6019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1737</Words>
  <Application>Microsoft Office PowerPoint</Application>
  <PresentationFormat>On-screen Show (16:9)</PresentationFormat>
  <Paragraphs>368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MDTM15 Capstone Project Horse Race Prediction</vt:lpstr>
      <vt:lpstr>Agenda</vt:lpstr>
      <vt:lpstr>Problem Statement</vt:lpstr>
      <vt:lpstr>Background</vt:lpstr>
      <vt:lpstr>Data Processing</vt:lpstr>
      <vt:lpstr>What are some factors affecting a race outcome?</vt:lpstr>
      <vt:lpstr>Feature Engineering</vt:lpstr>
      <vt:lpstr>EDA – Primer into HK Horse Racing</vt:lpstr>
      <vt:lpstr>PowerPoint Presentation</vt:lpstr>
      <vt:lpstr>Modelling - Overview</vt:lpstr>
      <vt:lpstr>Modelling – Getting X and y</vt:lpstr>
      <vt:lpstr>Modelling – Train Test Split</vt:lpstr>
      <vt:lpstr>Modelling – Classification</vt:lpstr>
      <vt:lpstr>Modelling – Regression</vt:lpstr>
      <vt:lpstr>Evaluation – Feature Importance</vt:lpstr>
      <vt:lpstr>Evaluation – SHAP</vt:lpstr>
      <vt:lpstr>Backtesting Strategy 1 – Using Classification Prediction</vt:lpstr>
      <vt:lpstr>Back-testing Strategy 2 – Using Regression Prediction</vt:lpstr>
      <vt:lpstr>Deployment – Build a Horse Race Prediction App</vt:lpstr>
      <vt:lpstr>Limitations of the model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2024-07-29T12:59:47Z</dcterms:modified>
</cp:coreProperties>
</file>